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notesMasterIdLst>
    <p:notesMasterId r:id="rId30"/>
  </p:notesMasterIdLst>
  <p:handoutMasterIdLst>
    <p:handoutMasterId r:id="rId31"/>
  </p:handoutMasterIdLst>
  <p:sldIdLst>
    <p:sldId id="463" r:id="rId2"/>
    <p:sldId id="487" r:id="rId3"/>
    <p:sldId id="464" r:id="rId4"/>
    <p:sldId id="390" r:id="rId5"/>
    <p:sldId id="394" r:id="rId6"/>
    <p:sldId id="512" r:id="rId7"/>
    <p:sldId id="511" r:id="rId8"/>
    <p:sldId id="391" r:id="rId9"/>
    <p:sldId id="510" r:id="rId10"/>
    <p:sldId id="513" r:id="rId11"/>
    <p:sldId id="467" r:id="rId12"/>
    <p:sldId id="468" r:id="rId13"/>
    <p:sldId id="489" r:id="rId14"/>
    <p:sldId id="402" r:id="rId15"/>
    <p:sldId id="399" r:id="rId16"/>
    <p:sldId id="488" r:id="rId17"/>
    <p:sldId id="401" r:id="rId18"/>
    <p:sldId id="403" r:id="rId19"/>
    <p:sldId id="405" r:id="rId20"/>
    <p:sldId id="406" r:id="rId21"/>
    <p:sldId id="404" r:id="rId22"/>
    <p:sldId id="411" r:id="rId23"/>
    <p:sldId id="408" r:id="rId24"/>
    <p:sldId id="466" r:id="rId25"/>
    <p:sldId id="465" r:id="rId26"/>
    <p:sldId id="469" r:id="rId27"/>
    <p:sldId id="470" r:id="rId28"/>
    <p:sldId id="471" r:id="rId2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sz="2400" b="1" kern="1200">
        <a:solidFill>
          <a:schemeClr val="tx1"/>
        </a:solidFill>
        <a:latin typeface="Verdana" panose="020B0604030504040204" pitchFamily="34" charset="0"/>
        <a:ea typeface="楷体_GB2312" pitchFamily="49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sz="2400" b="1" kern="1200">
        <a:solidFill>
          <a:schemeClr val="tx1"/>
        </a:solidFill>
        <a:latin typeface="Verdana" panose="020B0604030504040204" pitchFamily="34" charset="0"/>
        <a:ea typeface="楷体_GB2312" pitchFamily="49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sz="2400" b="1" kern="1200">
        <a:solidFill>
          <a:schemeClr val="tx1"/>
        </a:solidFill>
        <a:latin typeface="Verdana" panose="020B0604030504040204" pitchFamily="34" charset="0"/>
        <a:ea typeface="楷体_GB2312" pitchFamily="49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sz="2400" b="1" kern="1200">
        <a:solidFill>
          <a:schemeClr val="tx1"/>
        </a:solidFill>
        <a:latin typeface="Verdana" panose="020B0604030504040204" pitchFamily="34" charset="0"/>
        <a:ea typeface="楷体_GB2312" pitchFamily="49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sz="2400" b="1" kern="1200">
        <a:solidFill>
          <a:schemeClr val="tx1"/>
        </a:solidFill>
        <a:latin typeface="Verdana" panose="020B0604030504040204" pitchFamily="34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Verdana" panose="020B0604030504040204" pitchFamily="34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Verdana" panose="020B0604030504040204" pitchFamily="34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Verdana" panose="020B0604030504040204" pitchFamily="34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Verdana" panose="020B0604030504040204" pitchFamily="34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2">
          <p15:clr>
            <a:srgbClr val="A4A3A4"/>
          </p15:clr>
        </p15:guide>
        <p15:guide id="2" pos="291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FFFF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9" autoAdjust="0"/>
    <p:restoredTop sz="94075" autoAdjust="0"/>
  </p:normalViewPr>
  <p:slideViewPr>
    <p:cSldViewPr snapToGrid="0">
      <p:cViewPr varScale="1">
        <p:scale>
          <a:sx n="82" d="100"/>
          <a:sy n="82" d="100"/>
        </p:scale>
        <p:origin x="1426" y="72"/>
      </p:cViewPr>
      <p:guideLst>
        <p:guide orient="horz" pos="2122"/>
        <p:guide pos="291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198" cy="7619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10AFD4EC-5470-4B48-AD3D-94107B056FD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6FDBE183-EB70-4474-B927-FD52838E8C7B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9092" name="Rectangle 4">
            <a:extLst>
              <a:ext uri="{FF2B5EF4-FFF2-40B4-BE49-F238E27FC236}">
                <a16:creationId xmlns:a16="http://schemas.microsoft.com/office/drawing/2014/main" id="{E9A06E94-CC87-4360-A0DF-7847B2599CEB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9093" name="Rectangle 5">
            <a:extLst>
              <a:ext uri="{FF2B5EF4-FFF2-40B4-BE49-F238E27FC236}">
                <a16:creationId xmlns:a16="http://schemas.microsoft.com/office/drawing/2014/main" id="{B46A8C50-8B3E-4654-9A95-E70ED9E0864D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fld id="{62CB44D7-860C-4F24-8728-8682903A3793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>
            <a:extLst>
              <a:ext uri="{FF2B5EF4-FFF2-40B4-BE49-F238E27FC236}">
                <a16:creationId xmlns:a16="http://schemas.microsoft.com/office/drawing/2014/main" id="{C41CBF0B-02A0-4442-9834-52F60BFA67F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3667" name="Rectangle 3">
            <a:extLst>
              <a:ext uri="{FF2B5EF4-FFF2-40B4-BE49-F238E27FC236}">
                <a16:creationId xmlns:a16="http://schemas.microsoft.com/office/drawing/2014/main" id="{F1D123CA-C61F-4A51-8CA9-E276CD9DEB7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1748" name="Rectangle 4">
            <a:extLst>
              <a:ext uri="{FF2B5EF4-FFF2-40B4-BE49-F238E27FC236}">
                <a16:creationId xmlns:a16="http://schemas.microsoft.com/office/drawing/2014/main" id="{045C36C7-DE5D-45A0-B9DE-FA27F445B656}"/>
              </a:ext>
            </a:extLst>
          </p:cNvPr>
          <p:cNvSpPr>
            <a:spLocks noRot="1" noChangeArrowheads="1" noTextEdit="1"/>
          </p:cNvSpPr>
          <p:nvPr>
            <p:ph type="sldImg" idx="4294967295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9" name="Rectangle 5">
            <a:extLst>
              <a:ext uri="{FF2B5EF4-FFF2-40B4-BE49-F238E27FC236}">
                <a16:creationId xmlns:a16="http://schemas.microsoft.com/office/drawing/2014/main" id="{61C04AE5-A611-4B70-8020-61FB04790FC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113670" name="Rectangle 6">
            <a:extLst>
              <a:ext uri="{FF2B5EF4-FFF2-40B4-BE49-F238E27FC236}">
                <a16:creationId xmlns:a16="http://schemas.microsoft.com/office/drawing/2014/main" id="{99ECAF18-855A-4320-BA10-F413B4F1E0A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>
              <a:buFontTx/>
              <a:buNone/>
              <a:defRPr sz="1200" b="0">
                <a:latin typeface="Arial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3671" name="Rectangle 7">
            <a:extLst>
              <a:ext uri="{FF2B5EF4-FFF2-40B4-BE49-F238E27FC236}">
                <a16:creationId xmlns:a16="http://schemas.microsoft.com/office/drawing/2014/main" id="{07D3D15A-B7C9-4186-BF45-D100D6ADA2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fld id="{E6048E08-6500-496D-8DB2-236998867B02}" type="slidenum">
              <a:rPr lang="zh-CN" altLang="en-US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Gulim" pitchFamily="34" charset="-127"/>
        <a:ea typeface="宋体" pitchFamily="2" charset="-122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Gulim" pitchFamily="34" charset="-127"/>
        <a:ea typeface="宋体" pitchFamily="2" charset="-122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Gulim" pitchFamily="34" charset="-127"/>
        <a:ea typeface="宋体" pitchFamily="2" charset="-122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Gulim" pitchFamily="34" charset="-127"/>
        <a:ea typeface="宋体" pitchFamily="2" charset="-122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Gulim" pitchFamily="34" charset="-127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16" descr="earthris1">
            <a:extLst>
              <a:ext uri="{FF2B5EF4-FFF2-40B4-BE49-F238E27FC236}">
                <a16:creationId xmlns:a16="http://schemas.microsoft.com/office/drawing/2014/main" id="{E2A15F96-A4F6-4481-BA1E-3AA6684F70B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712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3">
            <a:extLst>
              <a:ext uri="{FF2B5EF4-FFF2-40B4-BE49-F238E27FC236}">
                <a16:creationId xmlns:a16="http://schemas.microsoft.com/office/drawing/2014/main" id="{82C5EDAD-6D29-44E3-AAF0-24467D8D2DF7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xfrm>
            <a:off x="457200" y="6553200"/>
            <a:ext cx="2133600" cy="152400"/>
          </a:xfrm>
        </p:spPr>
        <p:txBody>
          <a:bodyPr/>
          <a:lstStyle>
            <a:lvl1pPr>
              <a:defRPr b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Gulim" pitchFamily="34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24">
            <a:extLst>
              <a:ext uri="{FF2B5EF4-FFF2-40B4-BE49-F238E27FC236}">
                <a16:creationId xmlns:a16="http://schemas.microsoft.com/office/drawing/2014/main" id="{E7FB87D1-FFD8-461D-9479-0478B4E1EE3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gray">
          <a:xfrm>
            <a:off x="3124200" y="6553200"/>
            <a:ext cx="2895600" cy="1524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 algn="ctr">
              <a:buFontTx/>
              <a:buNone/>
              <a:defRPr sz="1400" b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Gulim" pitchFamily="34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" name="Rectangle 25">
            <a:extLst>
              <a:ext uri="{FF2B5EF4-FFF2-40B4-BE49-F238E27FC236}">
                <a16:creationId xmlns:a16="http://schemas.microsoft.com/office/drawing/2014/main" id="{AFFC47BF-2222-4946-B7E3-41943587999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553200"/>
            <a:ext cx="2133600" cy="152400"/>
          </a:xfrm>
        </p:spPr>
        <p:txBody>
          <a:bodyPr/>
          <a:lstStyle>
            <a:lvl1pPr algn="r">
              <a:defRPr sz="1400">
                <a:latin typeface="Times New Roman" panose="02020603050405020304" pitchFamily="18" charset="0"/>
              </a:defRPr>
            </a:lvl1pPr>
          </a:lstStyle>
          <a:p>
            <a:fld id="{4573B61D-DC40-436C-834B-508E84255D8D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43847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23">
            <a:extLst>
              <a:ext uri="{FF2B5EF4-FFF2-40B4-BE49-F238E27FC236}">
                <a16:creationId xmlns:a16="http://schemas.microsoft.com/office/drawing/2014/main" id="{B12723FB-859E-400B-9F22-3EF468174D1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5" name="Rectangle 25">
            <a:extLst>
              <a:ext uri="{FF2B5EF4-FFF2-40B4-BE49-F238E27FC236}">
                <a16:creationId xmlns:a16="http://schemas.microsoft.com/office/drawing/2014/main" id="{05B0CDEF-ADCC-443B-A2FC-75A78C9FD6C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4A4783-F37B-4F27-9237-2EDE810D9550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8651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049962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049962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23">
            <a:extLst>
              <a:ext uri="{FF2B5EF4-FFF2-40B4-BE49-F238E27FC236}">
                <a16:creationId xmlns:a16="http://schemas.microsoft.com/office/drawing/2014/main" id="{A8EA1095-A57E-4D16-8DAF-2A9E9693154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5" name="Rectangle 25">
            <a:extLst>
              <a:ext uri="{FF2B5EF4-FFF2-40B4-BE49-F238E27FC236}">
                <a16:creationId xmlns:a16="http://schemas.microsoft.com/office/drawing/2014/main" id="{DC20427A-014D-469D-8FEC-BD8183A31AA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7B641A-E0CF-4CDE-83FD-04F8A305296A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351220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371600"/>
            <a:ext cx="4038600" cy="4953000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剪贴画占位符 3"/>
          <p:cNvSpPr>
            <a:spLocks noGrp="1"/>
          </p:cNvSpPr>
          <p:nvPr>
            <p:ph type="clipArt" sz="half" idx="2"/>
          </p:nvPr>
        </p:nvSpPr>
        <p:spPr>
          <a:xfrm>
            <a:off x="4648200" y="1371600"/>
            <a:ext cx="4038600" cy="4953000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5" name="Rectangle 23">
            <a:extLst>
              <a:ext uri="{FF2B5EF4-FFF2-40B4-BE49-F238E27FC236}">
                <a16:creationId xmlns:a16="http://schemas.microsoft.com/office/drawing/2014/main" id="{D9F60C33-6A2F-4452-ADF6-7DF73067CB5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6" name="Rectangle 25">
            <a:extLst>
              <a:ext uri="{FF2B5EF4-FFF2-40B4-BE49-F238E27FC236}">
                <a16:creationId xmlns:a16="http://schemas.microsoft.com/office/drawing/2014/main" id="{C2C76A07-E5D7-4778-876B-6E0F7EBB7E0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39E803-3A71-4F3A-B268-85B47ADB40E0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856572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371600"/>
            <a:ext cx="4038600" cy="4953000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038600" cy="4953000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Rectangle 23">
            <a:extLst>
              <a:ext uri="{FF2B5EF4-FFF2-40B4-BE49-F238E27FC236}">
                <a16:creationId xmlns:a16="http://schemas.microsoft.com/office/drawing/2014/main" id="{D100B705-3DB0-4517-866C-2C539018F00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6" name="Rectangle 25">
            <a:extLst>
              <a:ext uri="{FF2B5EF4-FFF2-40B4-BE49-F238E27FC236}">
                <a16:creationId xmlns:a16="http://schemas.microsoft.com/office/drawing/2014/main" id="{83B0E418-C03E-46BA-A22E-37F27ABD1B6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06A85F8-62D5-401A-904C-F94838756740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86837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Rectangle 23">
            <a:extLst>
              <a:ext uri="{FF2B5EF4-FFF2-40B4-BE49-F238E27FC236}">
                <a16:creationId xmlns:a16="http://schemas.microsoft.com/office/drawing/2014/main" id="{7C8DC205-83FC-491F-9FC3-86113FFC6EF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5" name="Rectangle 25">
            <a:extLst>
              <a:ext uri="{FF2B5EF4-FFF2-40B4-BE49-F238E27FC236}">
                <a16:creationId xmlns:a16="http://schemas.microsoft.com/office/drawing/2014/main" id="{D7F9F880-3358-48A7-82AB-6209C7B9D4E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AFAE564-4001-459A-AA7E-DE7FB1DBEB1A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99425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Rectangle 23">
            <a:extLst>
              <a:ext uri="{FF2B5EF4-FFF2-40B4-BE49-F238E27FC236}">
                <a16:creationId xmlns:a16="http://schemas.microsoft.com/office/drawing/2014/main" id="{7CC48CFA-8AEE-4FAD-BC64-8175379205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5" name="Rectangle 25">
            <a:extLst>
              <a:ext uri="{FF2B5EF4-FFF2-40B4-BE49-F238E27FC236}">
                <a16:creationId xmlns:a16="http://schemas.microsoft.com/office/drawing/2014/main" id="{52CDA5CF-3F23-45DD-A3F1-411A872C0D6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5A2CAF8-4F76-4BC9-BEAD-4663B2FEA6FB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21263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Rectangle 23">
            <a:extLst>
              <a:ext uri="{FF2B5EF4-FFF2-40B4-BE49-F238E27FC236}">
                <a16:creationId xmlns:a16="http://schemas.microsoft.com/office/drawing/2014/main" id="{563AE4EB-DBFB-42E4-AAFB-27ACC46454B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6" name="Rectangle 25">
            <a:extLst>
              <a:ext uri="{FF2B5EF4-FFF2-40B4-BE49-F238E27FC236}">
                <a16:creationId xmlns:a16="http://schemas.microsoft.com/office/drawing/2014/main" id="{EA32D62E-517E-498A-BE23-640E80F7BD7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643036-1EAA-40F3-B704-60458237BFEE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2873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2C6520A3-1F2C-45FA-8E43-4399E73C808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8" name="Rectangle 25">
            <a:extLst>
              <a:ext uri="{FF2B5EF4-FFF2-40B4-BE49-F238E27FC236}">
                <a16:creationId xmlns:a16="http://schemas.microsoft.com/office/drawing/2014/main" id="{6215CC55-111E-41FD-A412-321BB37C5EC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3F06FC-5672-4629-8C71-93B43F0D29EA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34186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Rectangle 23">
            <a:extLst>
              <a:ext uri="{FF2B5EF4-FFF2-40B4-BE49-F238E27FC236}">
                <a16:creationId xmlns:a16="http://schemas.microsoft.com/office/drawing/2014/main" id="{B0EF25AB-400F-4495-8823-E40DBF974F0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4" name="Rectangle 25">
            <a:extLst>
              <a:ext uri="{FF2B5EF4-FFF2-40B4-BE49-F238E27FC236}">
                <a16:creationId xmlns:a16="http://schemas.microsoft.com/office/drawing/2014/main" id="{3412FDF6-8863-42C4-B686-D85CE3D171B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B9BCAB6-9256-47E9-BFE9-312C456ABF26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13148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3">
            <a:extLst>
              <a:ext uri="{FF2B5EF4-FFF2-40B4-BE49-F238E27FC236}">
                <a16:creationId xmlns:a16="http://schemas.microsoft.com/office/drawing/2014/main" id="{B5B26552-5FA2-4307-8B98-7C91C2029DB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3" name="Rectangle 25">
            <a:extLst>
              <a:ext uri="{FF2B5EF4-FFF2-40B4-BE49-F238E27FC236}">
                <a16:creationId xmlns:a16="http://schemas.microsoft.com/office/drawing/2014/main" id="{AA8C7C3F-0661-470E-AA48-BE5C185F4F2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7A9B06-E06F-4395-B26F-2B9EE114A22C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63295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23">
            <a:extLst>
              <a:ext uri="{FF2B5EF4-FFF2-40B4-BE49-F238E27FC236}">
                <a16:creationId xmlns:a16="http://schemas.microsoft.com/office/drawing/2014/main" id="{D3D1BDC9-D2EA-4E37-9923-061824B06A0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6" name="Rectangle 25">
            <a:extLst>
              <a:ext uri="{FF2B5EF4-FFF2-40B4-BE49-F238E27FC236}">
                <a16:creationId xmlns:a16="http://schemas.microsoft.com/office/drawing/2014/main" id="{0D06A267-31AB-42FD-B9E3-6B40B47080E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C9348A-966E-44B5-AC02-A07141E053B9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4569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Rectangle 23">
            <a:extLst>
              <a:ext uri="{FF2B5EF4-FFF2-40B4-BE49-F238E27FC236}">
                <a16:creationId xmlns:a16="http://schemas.microsoft.com/office/drawing/2014/main" id="{71285DBF-7210-4FD0-ACE9-8915FEAA93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6" name="Rectangle 25">
            <a:extLst>
              <a:ext uri="{FF2B5EF4-FFF2-40B4-BE49-F238E27FC236}">
                <a16:creationId xmlns:a16="http://schemas.microsoft.com/office/drawing/2014/main" id="{5A8D6642-736E-4B8B-A0F0-8A18F82D7FC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298AC1-527A-4C07-B228-4F098BCF4C2C}" type="slidenum">
              <a:rPr lang="ko-KR" altLang="en-US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38751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1" name="Rectangle 23">
            <a:extLst>
              <a:ext uri="{FF2B5EF4-FFF2-40B4-BE49-F238E27FC236}">
                <a16:creationId xmlns:a16="http://schemas.microsoft.com/office/drawing/2014/main" id="{28102B6E-89A1-47B4-B5E1-087E0998577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152400" y="6350000"/>
            <a:ext cx="1676400" cy="30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buFontTx/>
              <a:buNone/>
              <a:defRPr sz="1400">
                <a:latin typeface="+mn-lt"/>
              </a:defRPr>
            </a:lvl1pPr>
          </a:lstStyle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12313" name="Rectangle 25">
            <a:extLst>
              <a:ext uri="{FF2B5EF4-FFF2-40B4-BE49-F238E27FC236}">
                <a16:creationId xmlns:a16="http://schemas.microsoft.com/office/drawing/2014/main" id="{9DB11BA2-9C37-4EEA-922A-99F2AF3D3B5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3276600" y="6477000"/>
            <a:ext cx="2133600" cy="3048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0">
                <a:ea typeface="Gulim" panose="020B0600000101010101" pitchFamily="34" charset="-127"/>
              </a:defRPr>
            </a:lvl1pPr>
          </a:lstStyle>
          <a:p>
            <a:fld id="{E264CFE8-5151-48E1-B5FD-1CC3F27AF1F4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1028" name="Rectangle 224">
            <a:extLst>
              <a:ext uri="{FF2B5EF4-FFF2-40B4-BE49-F238E27FC236}">
                <a16:creationId xmlns:a16="http://schemas.microsoft.com/office/drawing/2014/main" id="{FAAD6844-F30E-4321-B01E-55AEC56A2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700"/>
            <a:ext cx="9144000" cy="5359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zh-CN" altLang="en-US">
              <a:latin typeface="楷体_GB2312" pitchFamily="49" charset="-122"/>
            </a:endParaRPr>
          </a:p>
        </p:txBody>
      </p:sp>
      <p:sp>
        <p:nvSpPr>
          <p:cNvPr id="1029" name="Rectangle 22">
            <a:extLst>
              <a:ext uri="{FF2B5EF4-FFF2-40B4-BE49-F238E27FC236}">
                <a16:creationId xmlns:a16="http://schemas.microsoft.com/office/drawing/2014/main" id="{F09FE6BE-64CF-42C7-952E-C6256716796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371600"/>
            <a:ext cx="82296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Verdana" pitchFamily="34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Verdana" pitchFamily="34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Verdana" pitchFamily="34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Verdana" pitchFamily="34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v"/>
        <a:defRPr sz="2800" b="1">
          <a:solidFill>
            <a:schemeClr val="accent1"/>
          </a:solidFill>
          <a:latin typeface="+mn-lt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  <a:cs typeface="Arial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1">
            <a:extLst>
              <a:ext uri="{FF2B5EF4-FFF2-40B4-BE49-F238E27FC236}">
                <a16:creationId xmlns:a16="http://schemas.microsoft.com/office/drawing/2014/main" id="{449EDC8E-FACC-4A5F-B76B-54306662087E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   天文学入门 </a:t>
            </a:r>
          </a:p>
        </p:txBody>
      </p:sp>
      <p:pic>
        <p:nvPicPr>
          <p:cNvPr id="3075" name="Picture 2" descr="fig6">
            <a:extLst>
              <a:ext uri="{FF2B5EF4-FFF2-40B4-BE49-F238E27FC236}">
                <a16:creationId xmlns:a16="http://schemas.microsoft.com/office/drawing/2014/main" id="{98D978CD-1B38-4DE1-A8E2-BF158077F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6" name="Rectangle 3">
            <a:extLst>
              <a:ext uri="{FF2B5EF4-FFF2-40B4-BE49-F238E27FC236}">
                <a16:creationId xmlns:a16="http://schemas.microsoft.com/office/drawing/2014/main" id="{6D79996E-8B5C-4BB9-BC8A-73C1ECF9C3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4868863"/>
            <a:ext cx="4179887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4800">
                <a:latin typeface="Arial" panose="020B0604020202020204" pitchFamily="34" charset="0"/>
                <a:ea typeface="宋体" panose="02010600030101010101" pitchFamily="2" charset="-122"/>
              </a:rPr>
              <a:t>第六章  太阳系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5C95E01-5466-44E3-BA6C-2462F66534FA}"/>
              </a:ext>
            </a:extLst>
          </p:cNvPr>
          <p:cNvSpPr/>
          <p:nvPr/>
        </p:nvSpPr>
        <p:spPr>
          <a:xfrm>
            <a:off x="3597213" y="3198168"/>
            <a:ext cx="19495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>
                <a:latin typeface="等线" panose="02010600030101010101" pitchFamily="2" charset="-122"/>
                <a:cs typeface="Times New Roman" panose="02020603050405020304" pitchFamily="18" charset="0"/>
              </a:rPr>
              <a:t>183.91.33.51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内容占位符 3">
            <a:extLst>
              <a:ext uri="{FF2B5EF4-FFF2-40B4-BE49-F238E27FC236}">
                <a16:creationId xmlns:a16="http://schemas.microsoft.com/office/drawing/2014/main" id="{CA1A1424-ED04-4260-BB98-F8EB46CB9F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17575" y="1133475"/>
            <a:ext cx="7440613" cy="4953000"/>
          </a:xfrm>
        </p:spPr>
      </p:pic>
      <p:sp>
        <p:nvSpPr>
          <p:cNvPr id="10241" name="标题 1">
            <a:extLst>
              <a:ext uri="{FF2B5EF4-FFF2-40B4-BE49-F238E27FC236}">
                <a16:creationId xmlns:a16="http://schemas.microsoft.com/office/drawing/2014/main" id="{0804ADF8-236D-4745-A6AE-FF69221F083A}"/>
              </a:ext>
            </a:extLst>
          </p:cNvPr>
          <p:cNvSpPr>
            <a:spLocks noGrp="1"/>
          </p:cNvSpPr>
          <p:nvPr/>
        </p:nvSpPr>
        <p:spPr>
          <a:xfrm>
            <a:off x="1966913" y="315913"/>
            <a:ext cx="5775325" cy="549275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>
              <a:defRPr/>
            </a:pPr>
            <a:r>
              <a:rPr lang="zh-CN" altLang="en-US" noProof="1"/>
              <a:t>国际空间站俯瞰下早晨的极光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503F1BC-9806-48BC-B7EF-BF64E1B57FCA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普通天文学</a:t>
            </a:r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ADE09043-7574-424A-B599-0E04507CE1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4E24EB64-9F32-4397-90E4-7222B3F7AD9E}" type="slidenum">
              <a:rPr lang="en-US" altLang="zh-CN" sz="1200" b="0">
                <a:effectLst>
                  <a:outerShdw blurRad="38100" dist="38100" dir="2700000" algn="tl">
                    <a:srgbClr val="C0C0C0"/>
                  </a:outerShdw>
                </a:effectLst>
                <a:ea typeface="Gulim" panose="020B0600000101010101" pitchFamily="34" charset="-127"/>
              </a:rPr>
              <a:pPr eaLnBrk="1" hangingPunct="1"/>
              <a:t>11</a:t>
            </a:fld>
            <a:endParaRPr lang="en-US" altLang="zh-CN" sz="1200" b="0">
              <a:effectLst>
                <a:outerShdw blurRad="38100" dist="38100" dir="2700000" algn="tl">
                  <a:srgbClr val="C0C0C0"/>
                </a:outerShdw>
              </a:effectLst>
              <a:ea typeface="Gulim" panose="020B0600000101010101" pitchFamily="34" charset="-127"/>
            </a:endParaRPr>
          </a:p>
        </p:txBody>
      </p:sp>
      <p:sp>
        <p:nvSpPr>
          <p:cNvPr id="13316" name="Rectangle 2">
            <a:extLst>
              <a:ext uri="{FF2B5EF4-FFF2-40B4-BE49-F238E27FC236}">
                <a16:creationId xmlns:a16="http://schemas.microsoft.com/office/drawing/2014/main" id="{DC7D2E4A-C4D3-4483-8729-773EC5F37D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36588" y="304800"/>
            <a:ext cx="3644900" cy="9302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zh-CN" sz="36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§6.3  </a:t>
            </a:r>
            <a:r>
              <a:rPr lang="zh-CN" altLang="en-US" sz="36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月球</a:t>
            </a:r>
          </a:p>
        </p:txBody>
      </p:sp>
      <p:sp>
        <p:nvSpPr>
          <p:cNvPr id="13317" name="Rectangle 3">
            <a:extLst>
              <a:ext uri="{FF2B5EF4-FFF2-40B4-BE49-F238E27FC236}">
                <a16:creationId xmlns:a16="http://schemas.microsoft.com/office/drawing/2014/main" id="{505C4DA0-CCF2-452D-ABE2-74BB0415DAA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1125538"/>
            <a:ext cx="4932363" cy="44958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一 、月球的基本参量：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、平均距离：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384401Km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；</a:t>
            </a:r>
            <a:endParaRPr lang="en-US" altLang="zh-CN" sz="240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zh-CN" altLang="en-US" sz="240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（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363297</a:t>
            </a:r>
            <a:r>
              <a:rPr lang="en-US" altLang="zh-CN" sz="2400">
                <a:solidFill>
                  <a:srgbClr val="002060"/>
                </a:solidFill>
                <a:ea typeface="楷体_GB2312" pitchFamily="49" charset="-122"/>
              </a:rPr>
              <a:t>——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405501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）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、直径：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3476Km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；  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＞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／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4R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地；＜亚洲面积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3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、质量：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7350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亿亿吨  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／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81 M</a:t>
            </a:r>
            <a:r>
              <a:rPr lang="zh-CN" altLang="en-US" sz="12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地</a:t>
            </a:r>
            <a:endParaRPr lang="zh-CN" altLang="en-US" sz="2400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二、月球的绕转周期：</a:t>
            </a:r>
            <a:endParaRPr lang="en-US" altLang="zh-CN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zh-CN" altLang="en-US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、恒星月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= 27.32166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日公转周期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、朔望月</a:t>
            </a:r>
            <a:r>
              <a:rPr lang="en-US" altLang="zh-CN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= 29.5306</a:t>
            </a:r>
            <a:r>
              <a:rPr lang="zh-CN" altLang="en-US" sz="24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日 会合周期</a:t>
            </a:r>
          </a:p>
        </p:txBody>
      </p:sp>
      <p:pic>
        <p:nvPicPr>
          <p:cNvPr id="13318" name="Picture 4">
            <a:extLst>
              <a:ext uri="{FF2B5EF4-FFF2-40B4-BE49-F238E27FC236}">
                <a16:creationId xmlns:a16="http://schemas.microsoft.com/office/drawing/2014/main" id="{A6FEB812-FCFE-41C0-836E-9E0A1D0E1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463" y="1158875"/>
            <a:ext cx="4427537" cy="510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433437-E222-477C-9AB0-08F582D2149A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普通天文学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99BD2E-4E07-4604-B0A9-5ACE90A3B1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3CF6BF79-CFF0-4E51-A126-81D45EAA326B}" type="slidenum">
              <a:rPr lang="en-US" altLang="zh-CN" sz="1200" b="0">
                <a:effectLst>
                  <a:outerShdw blurRad="38100" dist="38100" dir="2700000" algn="tl">
                    <a:srgbClr val="C0C0C0"/>
                  </a:outerShdw>
                </a:effectLst>
                <a:ea typeface="Gulim" panose="020B0600000101010101" pitchFamily="34" charset="-127"/>
              </a:rPr>
              <a:pPr eaLnBrk="1" hangingPunct="1"/>
              <a:t>12</a:t>
            </a:fld>
            <a:endParaRPr lang="en-US" altLang="zh-CN" sz="1200" b="0">
              <a:effectLst>
                <a:outerShdw blurRad="38100" dist="38100" dir="2700000" algn="tl">
                  <a:srgbClr val="C0C0C0"/>
                </a:outerShdw>
              </a:effectLst>
              <a:ea typeface="Gulim" panose="020B0600000101010101" pitchFamily="34" charset="-127"/>
            </a:endParaRPr>
          </a:p>
        </p:txBody>
      </p:sp>
      <p:sp>
        <p:nvSpPr>
          <p:cNvPr id="14340" name="Rectangle 2">
            <a:extLst>
              <a:ext uri="{FF2B5EF4-FFF2-40B4-BE49-F238E27FC236}">
                <a16:creationId xmlns:a16="http://schemas.microsoft.com/office/drawing/2014/main" id="{385E3ECB-46C3-4005-A24B-85FEBE7ED81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95288" y="836613"/>
            <a:ext cx="3744912" cy="5256212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endParaRPr lang="en-US" altLang="zh-CN">
              <a:ea typeface="宋体" panose="02010600030101010101" pitchFamily="2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三、月球表面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>
                <a:latin typeface="楷体_GB2312" pitchFamily="49" charset="-122"/>
                <a:ea typeface="楷体_GB2312" pitchFamily="49" charset="-122"/>
              </a:rPr>
              <a:t> 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亮区域：月陆，高地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暗区域：月海，海子，平原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圆形坑：环形山，陨击坑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大的伴随有辐射纹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 </a:t>
            </a:r>
          </a:p>
        </p:txBody>
      </p:sp>
      <p:pic>
        <p:nvPicPr>
          <p:cNvPr id="14341" name="Picture 3" descr="%E4%B8%A4%E5%B9%B4%E6%BB%A1%E6%9C%88%E5%8F%98%E5%8C%96">
            <a:extLst>
              <a:ext uri="{FF2B5EF4-FFF2-40B4-BE49-F238E27FC236}">
                <a16:creationId xmlns:a16="http://schemas.microsoft.com/office/drawing/2014/main" id="{3CCEDCD4-8B0D-4F77-88A8-3D0BF4208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4300" y="1196975"/>
            <a:ext cx="48768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图片 3" descr="SH0701">
            <a:extLst>
              <a:ext uri="{FF2B5EF4-FFF2-40B4-BE49-F238E27FC236}">
                <a16:creationId xmlns:a16="http://schemas.microsoft.com/office/drawing/2014/main" id="{1093E272-01BE-41A6-9E60-BC2F8806F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075" y="-182563"/>
            <a:ext cx="7186613" cy="7204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>
            <a:extLst>
              <a:ext uri="{FF2B5EF4-FFF2-40B4-BE49-F238E27FC236}">
                <a16:creationId xmlns:a16="http://schemas.microsoft.com/office/drawing/2014/main" id="{D0D5D186-4A31-4F72-8DE8-2AFAA96AA81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4672013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3200">
                <a:solidFill>
                  <a:schemeClr val="hlink"/>
                </a:solidFill>
                <a:ea typeface="楷体_GB2312" pitchFamily="49" charset="-122"/>
              </a:rPr>
              <a:t>四、月球的自转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3200">
              <a:solidFill>
                <a:schemeClr val="hlink"/>
              </a:solidFill>
              <a:ea typeface="楷体_GB2312" pitchFamily="49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    自转周期＝公转周期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    观测事实：月球总以一面朝向地球。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           </a:t>
            </a:r>
            <a:r>
              <a:rPr lang="en-US" altLang="zh-CN">
                <a:solidFill>
                  <a:schemeClr val="hlink"/>
                </a:solidFill>
                <a:latin typeface="Arial" panose="020B0604020202020204" pitchFamily="34" charset="0"/>
                <a:ea typeface="楷体_GB2312" pitchFamily="49" charset="-122"/>
              </a:rPr>
              <a:t>——</a:t>
            </a: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同步自转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320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  <a:p>
            <a:pPr eaLnBrk="1" hangingPunct="1"/>
            <a:endParaRPr lang="zh-CN" altLang="en-US" sz="32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16387" name="日期占位符 3">
            <a:extLst>
              <a:ext uri="{FF2B5EF4-FFF2-40B4-BE49-F238E27FC236}">
                <a16:creationId xmlns:a16="http://schemas.microsoft.com/office/drawing/2014/main" id="{4AC03C97-AA8F-4F15-BA85-C1DFA8D5FDEE}"/>
              </a:ext>
            </a:extLst>
          </p:cNvPr>
          <p:cNvSpPr txBox="1">
            <a:spLocks noGrp="1"/>
          </p:cNvSpPr>
          <p:nvPr/>
        </p:nvSpPr>
        <p:spPr bwMode="gray">
          <a:xfrm>
            <a:off x="481013" y="6218238"/>
            <a:ext cx="13382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EF6A0ED1-87F6-461B-B8FF-460117046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6025" y="2555875"/>
            <a:ext cx="2547938" cy="115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3200">
                <a:solidFill>
                  <a:schemeClr val="hlink"/>
                </a:solidFill>
                <a:latin typeface="楷体_GB2312" pitchFamily="49" charset="-122"/>
              </a:rPr>
              <a:t>月球的背面</a:t>
            </a:r>
          </a:p>
          <a:p>
            <a:pPr eaLnBrk="1" hangingPunct="1"/>
            <a:r>
              <a:rPr lang="zh-CN" altLang="en-US" sz="1800">
                <a:solidFill>
                  <a:schemeClr val="hlink"/>
                </a:solidFill>
                <a:latin typeface="楷体_GB2312" pitchFamily="49" charset="-122"/>
              </a:rPr>
              <a:t>    </a:t>
            </a:r>
          </a:p>
          <a:p>
            <a:pPr eaLnBrk="1" hangingPunct="1"/>
            <a:r>
              <a:rPr lang="zh-CN" altLang="en-US" sz="1800">
                <a:solidFill>
                  <a:schemeClr val="hlink"/>
                </a:solidFill>
                <a:latin typeface="楷体_GB2312" pitchFamily="49" charset="-122"/>
              </a:rPr>
              <a:t> </a:t>
            </a:r>
            <a:r>
              <a:rPr lang="zh-CN" altLang="en-US" sz="2000">
                <a:solidFill>
                  <a:schemeClr val="hlink"/>
                </a:solidFill>
                <a:latin typeface="Times New Roman" panose="02020603050405020304" pitchFamily="18" charset="0"/>
              </a:rPr>
              <a:t>“</a:t>
            </a:r>
            <a:r>
              <a:rPr lang="zh-CN" altLang="en-US" sz="2000">
                <a:solidFill>
                  <a:schemeClr val="hlink"/>
                </a:solidFill>
                <a:latin typeface="楷体_GB2312" pitchFamily="49" charset="-122"/>
              </a:rPr>
              <a:t>月球</a:t>
            </a:r>
            <a:r>
              <a:rPr lang="en-US" altLang="zh-CN" sz="2000">
                <a:solidFill>
                  <a:schemeClr val="hlink"/>
                </a:solidFill>
                <a:latin typeface="楷体_GB2312" pitchFamily="49" charset="-122"/>
              </a:rPr>
              <a:t>3</a:t>
            </a:r>
            <a:r>
              <a:rPr lang="zh-CN" altLang="en-US" sz="2000">
                <a:solidFill>
                  <a:schemeClr val="hlink"/>
                </a:solidFill>
                <a:latin typeface="楷体_GB2312" pitchFamily="49" charset="-122"/>
              </a:rPr>
              <a:t>号</a:t>
            </a:r>
            <a:r>
              <a:rPr lang="zh-CN" altLang="en-US" sz="2000">
                <a:solidFill>
                  <a:schemeClr val="hlink"/>
                </a:solidFill>
                <a:latin typeface="Times New Roman" panose="02020603050405020304" pitchFamily="18" charset="0"/>
              </a:rPr>
              <a:t>”</a:t>
            </a:r>
            <a:r>
              <a:rPr lang="zh-CN" altLang="en-US" sz="2000">
                <a:solidFill>
                  <a:schemeClr val="hlink"/>
                </a:solidFill>
                <a:latin typeface="楷体_GB2312" pitchFamily="49" charset="-122"/>
              </a:rPr>
              <a:t>拍摄</a:t>
            </a:r>
          </a:p>
        </p:txBody>
      </p:sp>
      <p:pic>
        <p:nvPicPr>
          <p:cNvPr id="17411" name="Picture 4" descr="月面3">
            <a:extLst>
              <a:ext uri="{FF2B5EF4-FFF2-40B4-BE49-F238E27FC236}">
                <a16:creationId xmlns:a16="http://schemas.microsoft.com/office/drawing/2014/main" id="{81249903-5055-4859-A039-D56FBDCD4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947738"/>
            <a:ext cx="5003800" cy="469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2" name="日期占位符 3">
            <a:extLst>
              <a:ext uri="{FF2B5EF4-FFF2-40B4-BE49-F238E27FC236}">
                <a16:creationId xmlns:a16="http://schemas.microsoft.com/office/drawing/2014/main" id="{4F00ED08-0C54-4364-A590-0F16C3D06753}"/>
              </a:ext>
            </a:extLst>
          </p:cNvPr>
          <p:cNvSpPr txBox="1">
            <a:spLocks noGrp="1"/>
          </p:cNvSpPr>
          <p:nvPr/>
        </p:nvSpPr>
        <p:spPr bwMode="gray">
          <a:xfrm>
            <a:off x="333375" y="6251575"/>
            <a:ext cx="130651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>
            <a:extLst>
              <a:ext uri="{FF2B5EF4-FFF2-40B4-BE49-F238E27FC236}">
                <a16:creationId xmlns:a16="http://schemas.microsoft.com/office/drawing/2014/main" id="{7CB59E35-FF7E-468B-85C7-D7D14437D9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162050"/>
            <a:ext cx="8023225" cy="40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zh-CN" altLang="en-US" sz="3200">
                <a:solidFill>
                  <a:schemeClr val="hlink"/>
                </a:solidFill>
                <a:latin typeface="楷体_GB2312" pitchFamily="49" charset="-122"/>
                <a:sym typeface="Arial" panose="020B0604020202020204" pitchFamily="34" charset="0"/>
              </a:rPr>
              <a:t>五、月球的公转与月相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3200">
              <a:solidFill>
                <a:schemeClr val="hlink"/>
              </a:solidFill>
              <a:latin typeface="楷体_GB2312" pitchFamily="49" charset="-122"/>
            </a:endParaRP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zh-CN" altLang="en-US" sz="2800">
                <a:solidFill>
                  <a:schemeClr val="hlink"/>
                </a:solidFill>
                <a:latin typeface="楷体_GB2312" pitchFamily="49" charset="-122"/>
                <a:sym typeface="Arial" panose="020B0604020202020204" pitchFamily="34" charset="0"/>
              </a:rPr>
              <a:t>    月球升起的时间平均每天约晚</a:t>
            </a:r>
            <a:r>
              <a:rPr lang="en-US" altLang="zh-CN" sz="2800">
                <a:solidFill>
                  <a:schemeClr val="hlink"/>
                </a:solidFill>
                <a:latin typeface="楷体_GB2312" pitchFamily="49" charset="-122"/>
                <a:sym typeface="Arial" panose="020B0604020202020204" pitchFamily="34" charset="0"/>
              </a:rPr>
              <a:t>50</a:t>
            </a:r>
            <a:r>
              <a:rPr lang="en-US" altLang="zh-CN" sz="2800" baseline="30000">
                <a:solidFill>
                  <a:schemeClr val="hlink"/>
                </a:solidFill>
                <a:latin typeface="楷体_GB2312" pitchFamily="49" charset="-122"/>
                <a:sym typeface="Arial" panose="020B0604020202020204" pitchFamily="34" charset="0"/>
              </a:rPr>
              <a:t>m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en-US" altLang="zh-CN" sz="2800" baseline="30000">
                <a:solidFill>
                  <a:schemeClr val="hlink"/>
                </a:solidFill>
                <a:latin typeface="楷体_GB2312" pitchFamily="49" charset="-122"/>
                <a:sym typeface="Arial" panose="020B0604020202020204" pitchFamily="34" charset="0"/>
              </a:rPr>
              <a:t>      </a:t>
            </a:r>
            <a:r>
              <a:rPr lang="zh-CN" altLang="en-US" sz="2800">
                <a:solidFill>
                  <a:schemeClr val="hlink"/>
                </a:solidFill>
                <a:cs typeface="Arial" panose="020B0604020202020204" pitchFamily="34" charset="0"/>
                <a:sym typeface="Arial" panose="020B0604020202020204" pitchFamily="34" charset="0"/>
              </a:rPr>
              <a:t>月球轨道面和天球相交的大圆叫白道。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zh-CN" altLang="en-US" sz="2800">
                <a:solidFill>
                  <a:schemeClr val="hlink"/>
                </a:solidFill>
                <a:cs typeface="Arial" panose="020B0604020202020204" pitchFamily="34" charset="0"/>
                <a:sym typeface="Arial" panose="020B0604020202020204" pitchFamily="34" charset="0"/>
              </a:rPr>
              <a:t>      白道和黄道夹角为</a:t>
            </a:r>
            <a:r>
              <a:rPr lang="en-US" altLang="zh-CN" sz="2800">
                <a:solidFill>
                  <a:schemeClr val="hlink"/>
                </a:solidFill>
                <a:latin typeface="楷体_GB2312" pitchFamily="49" charset="-122"/>
                <a:sym typeface="Arial" panose="020B0604020202020204" pitchFamily="34" charset="0"/>
              </a:rPr>
              <a:t>5̊09</a:t>
            </a:r>
            <a:r>
              <a:rPr lang="zh-CN" altLang="en-US" sz="2800">
                <a:solidFill>
                  <a:schemeClr val="hlin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'</a:t>
            </a:r>
            <a:r>
              <a:rPr lang="zh-CN" altLang="en-US" sz="2800">
                <a:solidFill>
                  <a:schemeClr val="hlink"/>
                </a:solidFill>
                <a:cs typeface="Arial" panose="020B0604020202020204" pitchFamily="34" charset="0"/>
                <a:sym typeface="Arial" panose="020B0604020202020204" pitchFamily="34" charset="0"/>
              </a:rPr>
              <a:t>。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zh-CN" altLang="en-US" sz="2800">
                <a:solidFill>
                  <a:schemeClr val="hlink"/>
                </a:solidFill>
                <a:cs typeface="Arial" panose="020B0604020202020204" pitchFamily="34" charset="0"/>
                <a:sym typeface="Arial" panose="020B0604020202020204" pitchFamily="34" charset="0"/>
              </a:rPr>
              <a:t>      由于月球在绕地球公转的同时随着地球一起绕太阳公转，因此人们看到月球的亮度有周期性的变化。月球的盈亏变化叫月相。</a:t>
            </a:r>
            <a:r>
              <a:rPr lang="en-US" altLang="zh-CN" sz="2800">
                <a:solidFill>
                  <a:schemeClr val="hlink"/>
                </a:solidFill>
                <a:latin typeface="楷体" panose="02010609060101010101" pitchFamily="49" charset="-122"/>
                <a:ea typeface="楷体" panose="02010609060101010101" pitchFamily="49" charset="-122"/>
                <a:sym typeface="Arial" panose="020B0604020202020204" pitchFamily="34" charset="0"/>
              </a:rPr>
              <a:t>  </a:t>
            </a:r>
            <a:endParaRPr lang="zh-CN" altLang="en-US">
              <a:latin typeface="楷体_GB2312" pitchFamily="49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DDA836FC-C843-4321-BF95-3FCE23B3857C}"/>
              </a:ext>
            </a:extLst>
          </p:cNvPr>
          <p:cNvSpPr>
            <a:spLocks noChangeArrowheads="1"/>
          </p:cNvSpPr>
          <p:nvPr>
            <p:ph type="title"/>
          </p:nvPr>
        </p:nvSpPr>
        <p:spPr bwMode="auto">
          <a:xfrm>
            <a:off x="815975" y="268288"/>
            <a:ext cx="4244975" cy="609600"/>
          </a:xfrm>
          <a:solidFill>
            <a:srgbClr val="FFFFFF"/>
          </a:solidFill>
          <a:ln>
            <a:solidFill>
              <a:schemeClr val="bg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月相变化</a:t>
            </a:r>
          </a:p>
        </p:txBody>
      </p:sp>
      <p:pic>
        <p:nvPicPr>
          <p:cNvPr id="19459" name="Picture 5" descr="zhpa1975,20061223221414">
            <a:extLst>
              <a:ext uri="{FF2B5EF4-FFF2-40B4-BE49-F238E27FC236}">
                <a16:creationId xmlns:a16="http://schemas.microsoft.com/office/drawing/2014/main" id="{44B87B00-C131-4020-975B-F1587656807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30275" y="973138"/>
            <a:ext cx="7016750" cy="5262562"/>
          </a:xfrm>
        </p:spPr>
      </p:pic>
      <p:sp>
        <p:nvSpPr>
          <p:cNvPr id="19460" name="Text Box 6">
            <a:extLst>
              <a:ext uri="{FF2B5EF4-FFF2-40B4-BE49-F238E27FC236}">
                <a16:creationId xmlns:a16="http://schemas.microsoft.com/office/drawing/2014/main" id="{1F75ACBC-84D6-4DA5-BBD3-A5FD9093A5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34088" y="1682750"/>
            <a:ext cx="1644650" cy="402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FFFF66"/>
                </a:solidFill>
                <a:latin typeface="楷体_GB2312" pitchFamily="49" charset="-122"/>
              </a:rPr>
              <a:t>人有悲欢离合，</a:t>
            </a:r>
          </a:p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FFFF66"/>
                </a:solidFill>
                <a:latin typeface="楷体_GB2312" pitchFamily="49" charset="-122"/>
              </a:rPr>
              <a:t>月有阴情圆缺，</a:t>
            </a:r>
          </a:p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FFFF66"/>
                </a:solidFill>
                <a:latin typeface="楷体_GB2312" pitchFamily="49" charset="-122"/>
              </a:rPr>
              <a:t>此事古难全。苏轼 水调歌头</a:t>
            </a:r>
            <a:r>
              <a:rPr lang="zh-CN" altLang="en-US" sz="2000" b="0">
                <a:solidFill>
                  <a:srgbClr val="FFFF66"/>
                </a:solidFill>
                <a:latin typeface="楷体_GB2312" pitchFamily="49" charset="-122"/>
              </a:rPr>
              <a:t> </a:t>
            </a:r>
          </a:p>
        </p:txBody>
      </p:sp>
      <p:sp>
        <p:nvSpPr>
          <p:cNvPr id="19461" name="日期占位符 3">
            <a:extLst>
              <a:ext uri="{FF2B5EF4-FFF2-40B4-BE49-F238E27FC236}">
                <a16:creationId xmlns:a16="http://schemas.microsoft.com/office/drawing/2014/main" id="{FEFF09E1-79D1-4A7A-A3E1-84502CCFCC8A}"/>
              </a:ext>
            </a:extLst>
          </p:cNvPr>
          <p:cNvSpPr txBox="1">
            <a:spLocks noGrp="1"/>
          </p:cNvSpPr>
          <p:nvPr/>
        </p:nvSpPr>
        <p:spPr bwMode="gray">
          <a:xfrm>
            <a:off x="152400" y="6350000"/>
            <a:ext cx="12652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Click to enlarge it">
            <a:extLst>
              <a:ext uri="{FF2B5EF4-FFF2-40B4-BE49-F238E27FC236}">
                <a16:creationId xmlns:a16="http://schemas.microsoft.com/office/drawing/2014/main" id="{650C4982-EA92-4F32-BCAC-74C996D3F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538" y="927100"/>
            <a:ext cx="6799262" cy="532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Rectangle 3">
            <a:extLst>
              <a:ext uri="{FF2B5EF4-FFF2-40B4-BE49-F238E27FC236}">
                <a16:creationId xmlns:a16="http://schemas.microsoft.com/office/drawing/2014/main" id="{F1C8CA91-7201-44BC-94C4-2A64F58AA6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5463" y="257175"/>
            <a:ext cx="2598737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2800">
                <a:solidFill>
                  <a:schemeClr val="hlink"/>
                </a:solidFill>
                <a:latin typeface="楷体_GB2312" pitchFamily="49" charset="-122"/>
              </a:rPr>
              <a:t>月相的成因</a:t>
            </a:r>
          </a:p>
        </p:txBody>
      </p:sp>
      <p:sp>
        <p:nvSpPr>
          <p:cNvPr id="20484" name="日期占位符 3">
            <a:extLst>
              <a:ext uri="{FF2B5EF4-FFF2-40B4-BE49-F238E27FC236}">
                <a16:creationId xmlns:a16="http://schemas.microsoft.com/office/drawing/2014/main" id="{613E239F-2F42-4C89-A765-D19EA4370731}"/>
              </a:ext>
            </a:extLst>
          </p:cNvPr>
          <p:cNvSpPr txBox="1">
            <a:spLocks noGrp="1"/>
          </p:cNvSpPr>
          <p:nvPr/>
        </p:nvSpPr>
        <p:spPr bwMode="gray">
          <a:xfrm>
            <a:off x="152400" y="6350000"/>
            <a:ext cx="133191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8" descr="下弦">
            <a:extLst>
              <a:ext uri="{FF2B5EF4-FFF2-40B4-BE49-F238E27FC236}">
                <a16:creationId xmlns:a16="http://schemas.microsoft.com/office/drawing/2014/main" id="{BE6423A5-9C47-412F-B895-E289D7C9C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25" y="3592513"/>
            <a:ext cx="4025900" cy="2646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7" name="Picture 11" descr="上弦">
            <a:extLst>
              <a:ext uri="{FF2B5EF4-FFF2-40B4-BE49-F238E27FC236}">
                <a16:creationId xmlns:a16="http://schemas.microsoft.com/office/drawing/2014/main" id="{273039AF-974A-4D98-B126-2CF3DA8F6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00" y="3594100"/>
            <a:ext cx="4187825" cy="264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8" name="Rectangle 12">
            <a:extLst>
              <a:ext uri="{FF2B5EF4-FFF2-40B4-BE49-F238E27FC236}">
                <a16:creationId xmlns:a16="http://schemas.microsoft.com/office/drawing/2014/main" id="{345238E5-277D-4435-8347-C348285FE5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400" y="5486400"/>
            <a:ext cx="11033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楷体_GB2312" pitchFamily="49" charset="-122"/>
              </a:rPr>
              <a:t>上弦月</a:t>
            </a:r>
          </a:p>
        </p:txBody>
      </p:sp>
      <p:sp>
        <p:nvSpPr>
          <p:cNvPr id="21509" name="Rectangle 13">
            <a:extLst>
              <a:ext uri="{FF2B5EF4-FFF2-40B4-BE49-F238E27FC236}">
                <a16:creationId xmlns:a16="http://schemas.microsoft.com/office/drawing/2014/main" id="{A069FACE-739D-4C1E-AD04-2843A79D0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8500" y="5487988"/>
            <a:ext cx="11033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楷体_GB2312" pitchFamily="49" charset="-122"/>
              </a:rPr>
              <a:t>下弦月</a:t>
            </a:r>
          </a:p>
        </p:txBody>
      </p:sp>
      <p:pic>
        <p:nvPicPr>
          <p:cNvPr id="21510" name="Picture 14" descr="塑">
            <a:extLst>
              <a:ext uri="{FF2B5EF4-FFF2-40B4-BE49-F238E27FC236}">
                <a16:creationId xmlns:a16="http://schemas.microsoft.com/office/drawing/2014/main" id="{DCDF3836-C590-4DA2-84A1-1EF4166E98F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5613" y="1082675"/>
            <a:ext cx="4168775" cy="2516188"/>
          </a:xfrm>
        </p:spPr>
      </p:pic>
      <p:pic>
        <p:nvPicPr>
          <p:cNvPr id="21511" name="Picture 15" descr="望">
            <a:extLst>
              <a:ext uri="{FF2B5EF4-FFF2-40B4-BE49-F238E27FC236}">
                <a16:creationId xmlns:a16="http://schemas.microsoft.com/office/drawing/2014/main" id="{63910FF8-322C-45DD-A79A-9C9267C40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1688" y="1076325"/>
            <a:ext cx="4029075" cy="2520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2" name="Rectangle 16">
            <a:extLst>
              <a:ext uri="{FF2B5EF4-FFF2-40B4-BE49-F238E27FC236}">
                <a16:creationId xmlns:a16="http://schemas.microsoft.com/office/drawing/2014/main" id="{E2A0F22C-828F-403E-8F29-DBEFB89A06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550" y="1209675"/>
            <a:ext cx="4905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楷体_GB2312" pitchFamily="49" charset="-122"/>
              </a:rPr>
              <a:t>朔</a:t>
            </a:r>
          </a:p>
        </p:txBody>
      </p:sp>
      <p:sp>
        <p:nvSpPr>
          <p:cNvPr id="21513" name="Rectangle 17">
            <a:extLst>
              <a:ext uri="{FF2B5EF4-FFF2-40B4-BE49-F238E27FC236}">
                <a16:creationId xmlns:a16="http://schemas.microsoft.com/office/drawing/2014/main" id="{988767B2-CEF5-4601-A1B9-E144CA6F0C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6650" y="1150938"/>
            <a:ext cx="4905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楷体_GB2312" pitchFamily="49" charset="-122"/>
              </a:rPr>
              <a:t>望</a:t>
            </a:r>
          </a:p>
        </p:txBody>
      </p:sp>
      <p:sp>
        <p:nvSpPr>
          <p:cNvPr id="21514" name="日期占位符 3">
            <a:extLst>
              <a:ext uri="{FF2B5EF4-FFF2-40B4-BE49-F238E27FC236}">
                <a16:creationId xmlns:a16="http://schemas.microsoft.com/office/drawing/2014/main" id="{83DBECE3-15E9-4154-81FE-59C143CC9D26}"/>
              </a:ext>
            </a:extLst>
          </p:cNvPr>
          <p:cNvSpPr txBox="1">
            <a:spLocks noGrp="1"/>
          </p:cNvSpPr>
          <p:nvPr/>
        </p:nvSpPr>
        <p:spPr bwMode="gray">
          <a:xfrm>
            <a:off x="152400" y="6350000"/>
            <a:ext cx="11842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内容占位符 2">
            <a:extLst>
              <a:ext uri="{FF2B5EF4-FFF2-40B4-BE49-F238E27FC236}">
                <a16:creationId xmlns:a16="http://schemas.microsoft.com/office/drawing/2014/main" id="{5F99FC31-D564-4CF3-BA72-56331C55AC5B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en-US" altLang="zh-CN" sz="3200">
                <a:solidFill>
                  <a:srgbClr val="000000"/>
                </a:solidFill>
                <a:latin typeface="Arial" panose="020B0604020202020204" pitchFamily="34" charset="0"/>
              </a:rPr>
              <a:t>1.</a:t>
            </a:r>
            <a:r>
              <a:rPr lang="zh-CN" altLang="zh-CN" sz="3200">
                <a:solidFill>
                  <a:srgbClr val="000000"/>
                </a:solidFill>
                <a:latin typeface="楷体_GB2312" pitchFamily="49" charset="-122"/>
                <a:ea typeface="宋体" panose="02010600030101010101" pitchFamily="2" charset="-122"/>
                <a:sym typeface="Arial" panose="020B0604020202020204" pitchFamily="34" charset="0"/>
              </a:rPr>
              <a:t>太阳系概况</a:t>
            </a:r>
            <a:endParaRPr lang="zh-CN" altLang="zh-CN" sz="3200">
              <a:solidFill>
                <a:srgbClr val="000000"/>
              </a:solidFill>
              <a:latin typeface="楷体_GB2312" pitchFamily="49" charset="-122"/>
              <a:ea typeface="宋体" panose="02010600030101010101" pitchFamily="2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3200">
                <a:solidFill>
                  <a:srgbClr val="000000"/>
                </a:solidFill>
                <a:latin typeface="Arial" panose="020B0604020202020204" pitchFamily="34" charset="0"/>
              </a:rPr>
              <a:t>2.</a:t>
            </a:r>
            <a:r>
              <a:rPr lang="zh-CN" altLang="zh-CN" sz="3200">
                <a:solidFill>
                  <a:srgbClr val="000000"/>
                </a:solidFill>
                <a:latin typeface="楷体_GB2312" pitchFamily="49" charset="-122"/>
                <a:ea typeface="宋体" panose="02010600030101010101" pitchFamily="2" charset="-122"/>
                <a:sym typeface="Arial" panose="020B0604020202020204" pitchFamily="34" charset="0"/>
              </a:rPr>
              <a:t>地球</a:t>
            </a:r>
            <a:endParaRPr lang="zh-CN" altLang="en-US" sz="3200">
              <a:solidFill>
                <a:srgbClr val="000000"/>
              </a:solidFill>
              <a:latin typeface="楷体_GB2312" pitchFamily="49" charset="-122"/>
              <a:ea typeface="宋体" panose="02010600030101010101" pitchFamily="2" charset="-122"/>
            </a:endParaRPr>
          </a:p>
          <a:p>
            <a:pPr>
              <a:spcBef>
                <a:spcPct val="20000"/>
              </a:spcBef>
            </a:pPr>
            <a:r>
              <a:rPr lang="en-US" altLang="zh-CN" sz="3200">
                <a:solidFill>
                  <a:srgbClr val="000000"/>
                </a:solidFill>
                <a:latin typeface="Arial" panose="020B0604020202020204" pitchFamily="34" charset="0"/>
              </a:rPr>
              <a:t>3.</a:t>
            </a:r>
            <a:r>
              <a:rPr lang="zh-CN" altLang="zh-CN" sz="3200">
                <a:solidFill>
                  <a:srgbClr val="000000"/>
                </a:solidFill>
                <a:latin typeface="楷体_GB2312" pitchFamily="49" charset="-122"/>
                <a:ea typeface="宋体" panose="02010600030101010101" pitchFamily="2" charset="-122"/>
                <a:sym typeface="Arial" panose="020B0604020202020204" pitchFamily="34" charset="0"/>
              </a:rPr>
              <a:t>月球</a:t>
            </a:r>
            <a:endParaRPr lang="zh-CN" altLang="en-US" sz="3200">
              <a:solidFill>
                <a:srgbClr val="000000"/>
              </a:solidFill>
              <a:latin typeface="楷体_GB2312" pitchFamily="49" charset="-122"/>
              <a:ea typeface="宋体" panose="02010600030101010101" pitchFamily="2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endParaRPr lang="zh-CN" altLang="en-US" sz="3200">
              <a:solidFill>
                <a:srgbClr val="000000"/>
              </a:solidFill>
              <a:latin typeface="楷体_GB2312" pitchFamily="49" charset="-122"/>
              <a:ea typeface="宋体" panose="02010600030101010101" pitchFamily="2" charset="-122"/>
              <a:sym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zh-CN" altLang="en-US" sz="3200">
                <a:solidFill>
                  <a:srgbClr val="000000"/>
                </a:solidFill>
                <a:latin typeface="楷体_GB2312" pitchFamily="49" charset="-122"/>
                <a:ea typeface="宋体" panose="02010600030101010101" pitchFamily="2" charset="-122"/>
                <a:sym typeface="Arial" panose="020B0604020202020204" pitchFamily="34" charset="0"/>
              </a:rPr>
              <a:t>练习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6" descr="残月">
            <a:extLst>
              <a:ext uri="{FF2B5EF4-FFF2-40B4-BE49-F238E27FC236}">
                <a16:creationId xmlns:a16="http://schemas.microsoft.com/office/drawing/2014/main" id="{A4C436D0-5F5B-4EED-A92C-B3C68174337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327275"/>
            <a:ext cx="4632325" cy="2816225"/>
          </a:xfrm>
        </p:spPr>
      </p:pic>
      <p:sp>
        <p:nvSpPr>
          <p:cNvPr id="22531" name="Rectangle 7">
            <a:extLst>
              <a:ext uri="{FF2B5EF4-FFF2-40B4-BE49-F238E27FC236}">
                <a16:creationId xmlns:a16="http://schemas.microsoft.com/office/drawing/2014/main" id="{005E32A5-BE52-4153-BFC9-183195CD24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950" y="2786063"/>
            <a:ext cx="796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楷体_GB2312" pitchFamily="49" charset="-122"/>
              </a:rPr>
              <a:t>残月</a:t>
            </a:r>
          </a:p>
        </p:txBody>
      </p:sp>
      <p:pic>
        <p:nvPicPr>
          <p:cNvPr id="22532" name="Picture 9" descr="峨嵋月">
            <a:extLst>
              <a:ext uri="{FF2B5EF4-FFF2-40B4-BE49-F238E27FC236}">
                <a16:creationId xmlns:a16="http://schemas.microsoft.com/office/drawing/2014/main" id="{42F538C2-5D9D-4F9C-A9F4-887E30ABA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550" y="2336800"/>
            <a:ext cx="4489450" cy="280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3" name="Rectangle 8">
            <a:extLst>
              <a:ext uri="{FF2B5EF4-FFF2-40B4-BE49-F238E27FC236}">
                <a16:creationId xmlns:a16="http://schemas.microsoft.com/office/drawing/2014/main" id="{60C7F16E-DD7D-4F69-A0C1-23D1177637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76788" y="2728913"/>
            <a:ext cx="11033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楷体_GB2312" pitchFamily="49" charset="-122"/>
              </a:rPr>
              <a:t>娥眉月</a:t>
            </a:r>
          </a:p>
        </p:txBody>
      </p:sp>
      <p:sp>
        <p:nvSpPr>
          <p:cNvPr id="22534" name="日期占位符 3">
            <a:extLst>
              <a:ext uri="{FF2B5EF4-FFF2-40B4-BE49-F238E27FC236}">
                <a16:creationId xmlns:a16="http://schemas.microsoft.com/office/drawing/2014/main" id="{05B8DD82-BBD8-4326-8A40-146516505496}"/>
              </a:ext>
            </a:extLst>
          </p:cNvPr>
          <p:cNvSpPr txBox="1">
            <a:spLocks noGrp="1"/>
          </p:cNvSpPr>
          <p:nvPr/>
        </p:nvSpPr>
        <p:spPr bwMode="gray">
          <a:xfrm>
            <a:off x="860425" y="5938838"/>
            <a:ext cx="120808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04332538-2A33-4809-B797-04F35B1E351C}"/>
              </a:ext>
            </a:extLst>
          </p:cNvPr>
          <p:cNvSpPr>
            <a:spLocks noChangeArrowheads="1"/>
          </p:cNvSpPr>
          <p:nvPr>
            <p:ph type="title"/>
          </p:nvPr>
        </p:nvSpPr>
        <p:spPr bwMode="auto">
          <a:xfrm>
            <a:off x="674688" y="779463"/>
            <a:ext cx="5513387" cy="317500"/>
          </a:xfrm>
          <a:solidFill>
            <a:srgbClr val="FFFFFF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 sz="2400">
                <a:solidFill>
                  <a:schemeClr val="hlink"/>
                </a:solidFill>
                <a:ea typeface="宋体" panose="02010600030101010101" pitchFamily="2" charset="-122"/>
              </a:rPr>
              <a:t>   </a:t>
            </a:r>
            <a:r>
              <a:rPr lang="zh-CN" altLang="en-US" sz="2800">
                <a:solidFill>
                  <a:schemeClr val="hlink"/>
                </a:solidFill>
                <a:ea typeface="楷体_GB2312" pitchFamily="49" charset="-122"/>
              </a:rPr>
              <a:t>月相变化：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A43855AA-C302-4339-A4C1-EE92860536D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90575" y="1679575"/>
            <a:ext cx="8083550" cy="4164013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>
                <a:ea typeface="宋体" panose="02010600030101010101" pitchFamily="2" charset="-122"/>
              </a:rPr>
              <a:t> </a:t>
            </a:r>
            <a:r>
              <a:rPr lang="zh-CN" altLang="en-US" sz="20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农历    初一、     七、      十五、   二十三、  三十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00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月相    朔月      上弦       望月      下弦     朔月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中天    正午      傍晚       子夜      清晨     正午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00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上升    清晨      正午       傍晚      子夜     清晨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00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0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下落    子夜      清晨       正午      傍晚     子夜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00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3556" name="日期占位符 3">
            <a:extLst>
              <a:ext uri="{FF2B5EF4-FFF2-40B4-BE49-F238E27FC236}">
                <a16:creationId xmlns:a16="http://schemas.microsoft.com/office/drawing/2014/main" id="{AC3D3595-E61A-449F-9748-AF9C03C5AD33}"/>
              </a:ext>
            </a:extLst>
          </p:cNvPr>
          <p:cNvSpPr txBox="1">
            <a:spLocks noGrp="1"/>
          </p:cNvSpPr>
          <p:nvPr/>
        </p:nvSpPr>
        <p:spPr bwMode="gray">
          <a:xfrm>
            <a:off x="547688" y="6070600"/>
            <a:ext cx="13144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222">
            <a:extLst>
              <a:ext uri="{FF2B5EF4-FFF2-40B4-BE49-F238E27FC236}">
                <a16:creationId xmlns:a16="http://schemas.microsoft.com/office/drawing/2014/main" id="{8DBE5003-3B72-4CE2-9261-BAA89BC98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1150" y="993775"/>
            <a:ext cx="2266950" cy="200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6" name="Text Box 3">
            <a:extLst>
              <a:ext uri="{FF2B5EF4-FFF2-40B4-BE49-F238E27FC236}">
                <a16:creationId xmlns:a16="http://schemas.microsoft.com/office/drawing/2014/main" id="{2D92D230-6904-4508-A0DE-C9CB289E06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6900" y="1352550"/>
            <a:ext cx="2892425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CN" altLang="en-US" sz="3200" dirty="0">
                <a:solidFill>
                  <a:schemeClr val="accent6"/>
                </a:solidFill>
                <a:latin typeface="楷体_GB2312" pitchFamily="49" charset="-122"/>
              </a:rPr>
              <a:t>月落</a:t>
            </a:r>
            <a:r>
              <a:rPr lang="zh-CN" altLang="en-US" sz="3200" dirty="0">
                <a:solidFill>
                  <a:srgbClr val="000000"/>
                </a:solidFill>
                <a:latin typeface="楷体_GB2312" pitchFamily="49" charset="-122"/>
              </a:rPr>
              <a:t>乌啼霜满天</a:t>
            </a:r>
          </a:p>
          <a:p>
            <a:pPr>
              <a:spcBef>
                <a:spcPct val="50000"/>
              </a:spcBef>
              <a:defRPr/>
            </a:pPr>
            <a:r>
              <a:rPr lang="zh-CN" altLang="en-US" sz="3200" dirty="0">
                <a:solidFill>
                  <a:srgbClr val="000000"/>
                </a:solidFill>
                <a:latin typeface="楷体_GB2312" pitchFamily="49" charset="-122"/>
              </a:rPr>
              <a:t>江枫渔火对愁眠</a:t>
            </a:r>
          </a:p>
          <a:p>
            <a:pPr>
              <a:spcBef>
                <a:spcPct val="50000"/>
              </a:spcBef>
              <a:defRPr/>
            </a:pPr>
            <a:r>
              <a:rPr lang="zh-CN" altLang="en-US" sz="3200" dirty="0">
                <a:solidFill>
                  <a:srgbClr val="000000"/>
                </a:solidFill>
                <a:latin typeface="楷体_GB2312" pitchFamily="49" charset="-122"/>
              </a:rPr>
              <a:t>姑苏城外寒山寺</a:t>
            </a:r>
          </a:p>
          <a:p>
            <a:pPr>
              <a:spcBef>
                <a:spcPct val="50000"/>
              </a:spcBef>
              <a:defRPr/>
            </a:pPr>
            <a:r>
              <a:rPr lang="zh-CN" altLang="en-US" sz="3200" dirty="0">
                <a:solidFill>
                  <a:schemeClr val="folHlink"/>
                </a:solidFill>
                <a:latin typeface="楷体_GB2312" pitchFamily="49" charset="-122"/>
              </a:rPr>
              <a:t>夜半</a:t>
            </a:r>
            <a:r>
              <a:rPr lang="zh-CN" altLang="en-US" sz="3200" dirty="0">
                <a:solidFill>
                  <a:srgbClr val="000000"/>
                </a:solidFill>
                <a:latin typeface="楷体_GB2312" pitchFamily="49" charset="-122"/>
              </a:rPr>
              <a:t>钟声到客船</a:t>
            </a:r>
            <a:r>
              <a:rPr lang="zh-CN" altLang="en-US" b="0" dirty="0">
                <a:latin typeface="Times New Roman" pitchFamily="18" charset="0"/>
                <a:ea typeface="宋体" pitchFamily="2" charset="-122"/>
              </a:rPr>
              <a:t> </a:t>
            </a:r>
          </a:p>
        </p:txBody>
      </p:sp>
      <p:pic>
        <p:nvPicPr>
          <p:cNvPr id="24580" name="Picture 4" descr="31e75811">
            <a:extLst>
              <a:ext uri="{FF2B5EF4-FFF2-40B4-BE49-F238E27FC236}">
                <a16:creationId xmlns:a16="http://schemas.microsoft.com/office/drawing/2014/main" id="{F156917D-9C82-4615-A70F-5DE0ACD6D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143000"/>
            <a:ext cx="2651125" cy="494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1" name="Text Box 5">
            <a:extLst>
              <a:ext uri="{FF2B5EF4-FFF2-40B4-BE49-F238E27FC236}">
                <a16:creationId xmlns:a16="http://schemas.microsoft.com/office/drawing/2014/main" id="{2DE73EE6-5757-4DA2-8DFF-14B80861A0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2450" y="3322638"/>
            <a:ext cx="611188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>
                <a:latin typeface="Times New Roman" panose="02020603050405020304" pitchFamily="18" charset="0"/>
              </a:rPr>
              <a:t>张继</a:t>
            </a:r>
            <a:r>
              <a:rPr lang="en-US" altLang="zh-CN" sz="2800">
                <a:latin typeface="Times New Roman" panose="02020603050405020304" pitchFamily="18" charset="0"/>
              </a:rPr>
              <a:t>《</a:t>
            </a:r>
            <a:r>
              <a:rPr lang="zh-CN" altLang="en-US" sz="2800">
                <a:latin typeface="Times New Roman" panose="02020603050405020304" pitchFamily="18" charset="0"/>
              </a:rPr>
              <a:t>枫桥夜泊</a:t>
            </a:r>
            <a:r>
              <a:rPr lang="en-US" altLang="zh-CN" sz="2800">
                <a:latin typeface="Times New Roman" panose="02020603050405020304" pitchFamily="18" charset="0"/>
              </a:rPr>
              <a:t>》</a:t>
            </a:r>
          </a:p>
        </p:txBody>
      </p:sp>
      <p:sp>
        <p:nvSpPr>
          <p:cNvPr id="24582" name="日期占位符 3">
            <a:extLst>
              <a:ext uri="{FF2B5EF4-FFF2-40B4-BE49-F238E27FC236}">
                <a16:creationId xmlns:a16="http://schemas.microsoft.com/office/drawing/2014/main" id="{48EC4568-07AE-4E56-8D16-189661CB4823}"/>
              </a:ext>
            </a:extLst>
          </p:cNvPr>
          <p:cNvSpPr txBox="1">
            <a:spLocks noGrp="1"/>
          </p:cNvSpPr>
          <p:nvPr/>
        </p:nvSpPr>
        <p:spPr bwMode="gray">
          <a:xfrm>
            <a:off x="366713" y="6283325"/>
            <a:ext cx="138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期占位符 4">
            <a:extLst>
              <a:ext uri="{FF2B5EF4-FFF2-40B4-BE49-F238E27FC236}">
                <a16:creationId xmlns:a16="http://schemas.microsoft.com/office/drawing/2014/main" id="{C3970FB8-4943-465C-B750-88470D3552CF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25603" name="Rectangle 2">
            <a:extLst>
              <a:ext uri="{FF2B5EF4-FFF2-40B4-BE49-F238E27FC236}">
                <a16:creationId xmlns:a16="http://schemas.microsoft.com/office/drawing/2014/main" id="{6C4F5925-38EC-478C-89E2-053BF5935A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algn="ctr" eaLnBrk="1" hangingPunct="1"/>
            <a:endParaRPr lang="zh-CN" altLang="en-US">
              <a:latin typeface="楷体_GB2312" pitchFamily="49" charset="-122"/>
            </a:endParaRPr>
          </a:p>
        </p:txBody>
      </p:sp>
      <p:pic>
        <p:nvPicPr>
          <p:cNvPr id="25604" name="Picture 3" descr="001">
            <a:extLst>
              <a:ext uri="{FF2B5EF4-FFF2-40B4-BE49-F238E27FC236}">
                <a16:creationId xmlns:a16="http://schemas.microsoft.com/office/drawing/2014/main" id="{DA7B031F-5A14-4D03-BEEA-6AD6C3B910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228600"/>
            <a:ext cx="2514600" cy="185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4" descr="22">
            <a:extLst>
              <a:ext uri="{FF2B5EF4-FFF2-40B4-BE49-F238E27FC236}">
                <a16:creationId xmlns:a16="http://schemas.microsoft.com/office/drawing/2014/main" id="{3044C614-9663-49C7-8062-9AD2C1874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5105400"/>
            <a:ext cx="1417638" cy="106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Text Box 5">
            <a:extLst>
              <a:ext uri="{FF2B5EF4-FFF2-40B4-BE49-F238E27FC236}">
                <a16:creationId xmlns:a16="http://schemas.microsoft.com/office/drawing/2014/main" id="{F690AAC4-4D30-48B3-9863-966155E30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1219200"/>
            <a:ext cx="1557338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600" b="0">
                <a:solidFill>
                  <a:srgbClr val="FFFF66"/>
                </a:solidFill>
                <a:latin typeface="楷体_GB2312" pitchFamily="49" charset="-122"/>
              </a:rPr>
              <a:t>月上柳梢头</a:t>
            </a:r>
          </a:p>
          <a:p>
            <a:pPr eaLnBrk="1" hangingPunct="1">
              <a:spcBef>
                <a:spcPct val="50000"/>
              </a:spcBef>
            </a:pPr>
            <a:r>
              <a:rPr lang="zh-CN" altLang="en-US" sz="3600" b="0">
                <a:solidFill>
                  <a:srgbClr val="FFFF66"/>
                </a:solidFill>
                <a:latin typeface="楷体_GB2312" pitchFamily="49" charset="-122"/>
              </a:rPr>
              <a:t>人约黄昏后 </a:t>
            </a:r>
          </a:p>
        </p:txBody>
      </p:sp>
      <p:sp>
        <p:nvSpPr>
          <p:cNvPr id="25607" name="Text Box 6">
            <a:extLst>
              <a:ext uri="{FF2B5EF4-FFF2-40B4-BE49-F238E27FC236}">
                <a16:creationId xmlns:a16="http://schemas.microsoft.com/office/drawing/2014/main" id="{536A420E-2885-4955-9859-E4E8246CEE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79925" y="2971800"/>
            <a:ext cx="549275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zh-CN" altLang="en-US" b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25608" name="Text Box 7">
            <a:extLst>
              <a:ext uri="{FF2B5EF4-FFF2-40B4-BE49-F238E27FC236}">
                <a16:creationId xmlns:a16="http://schemas.microsoft.com/office/drawing/2014/main" id="{E54891A5-87D6-4232-926E-02F51E991A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21163" y="1295400"/>
            <a:ext cx="140335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200" b="0">
                <a:solidFill>
                  <a:srgbClr val="FFFF66"/>
                </a:solidFill>
                <a:latin typeface="Times New Roman" panose="02020603050405020304" pitchFamily="18" charset="0"/>
              </a:rPr>
              <a:t>欧阳修</a:t>
            </a:r>
            <a:r>
              <a:rPr lang="en-US" altLang="zh-CN" sz="3200" b="0">
                <a:solidFill>
                  <a:srgbClr val="FFFF66"/>
                </a:solidFill>
                <a:latin typeface="Times New Roman" panose="02020603050405020304" pitchFamily="18" charset="0"/>
              </a:rPr>
              <a:t>《</a:t>
            </a:r>
            <a:r>
              <a:rPr lang="zh-CN" altLang="en-US" sz="3200" b="0">
                <a:solidFill>
                  <a:srgbClr val="FFFF66"/>
                </a:solidFill>
                <a:latin typeface="Times New Roman" panose="02020603050405020304" pitchFamily="18" charset="0"/>
              </a:rPr>
              <a:t>生查子</a:t>
            </a:r>
            <a:r>
              <a:rPr lang="en-US" altLang="zh-CN" sz="3200" b="0">
                <a:solidFill>
                  <a:srgbClr val="FFFF66"/>
                </a:solidFill>
                <a:latin typeface="Times New Roman" panose="02020603050405020304" pitchFamily="18" charset="0"/>
              </a:rPr>
              <a:t>》</a:t>
            </a:r>
          </a:p>
          <a:p>
            <a:pPr eaLnBrk="1" hangingPunct="1">
              <a:spcBef>
                <a:spcPct val="50000"/>
              </a:spcBef>
            </a:pPr>
            <a:endParaRPr lang="zh-CN" altLang="en-US" sz="3200" b="0">
              <a:solidFill>
                <a:srgbClr val="FFFF66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677A3C47-190D-4882-BFF4-7EDDE50B9D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981075"/>
            <a:ext cx="8229600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 sz="28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   月球最大引潮力为太阳引潮力的</a:t>
            </a:r>
            <a:r>
              <a:rPr lang="en-US" altLang="zh-CN" sz="28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2.17</a:t>
            </a:r>
            <a:r>
              <a:rPr lang="zh-CN" altLang="en-US" sz="28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倍。虽然太阳的质量比月球大，但是日地之间的距离也大，故引潮力反而小。可见，潮汐主要是由</a:t>
            </a:r>
            <a:r>
              <a:rPr lang="zh-CN" altLang="en-US" sz="2800">
                <a:solidFill>
                  <a:srgbClr val="FF0066"/>
                </a:solidFill>
                <a:latin typeface="楷体_GB2312" pitchFamily="49" charset="-122"/>
                <a:ea typeface="楷体_GB2312" pitchFamily="49" charset="-122"/>
              </a:rPr>
              <a:t>月球</a:t>
            </a:r>
            <a:r>
              <a:rPr lang="zh-CN" altLang="en-US" sz="28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所产生，其它天体对地球潮汐的作用甚小。</a:t>
            </a:r>
            <a:br>
              <a:rPr lang="zh-CN" altLang="en-US" sz="28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</a:br>
            <a:endParaRPr lang="zh-CN" altLang="en-US" sz="280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0FD3C0AA-0E26-499D-B30C-3E1A08D67F1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2825750"/>
            <a:ext cx="8739188" cy="3211513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ct val="0"/>
              </a:spcBef>
              <a:buClrTx/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ea typeface="宋体" panose="02010600030101010101" pitchFamily="2" charset="-122"/>
              </a:rPr>
              <a:t>         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当月球和太阳与地球处于同一平面时，潮汐出现最大值，这种朔望大潮每隔</a:t>
            </a: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14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天出现一次，即在新月和满月时出现。当月球和太阳彼此成直角时，就出现低潮。这种小潮每隔</a:t>
            </a: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14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天出现一次，即总是在上下弦时出现</a:t>
            </a: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(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图</a:t>
            </a: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)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。</a:t>
            </a:r>
          </a:p>
          <a:p>
            <a:pPr eaLnBrk="1" hangingPunct="1">
              <a:buFont typeface="Wingdings" panose="05000000000000000000" pitchFamily="2" charset="2"/>
              <a:buChar char="•"/>
            </a:pPr>
            <a:endParaRPr lang="zh-CN" altLang="en-US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6628" name="日期占位符 3">
            <a:extLst>
              <a:ext uri="{FF2B5EF4-FFF2-40B4-BE49-F238E27FC236}">
                <a16:creationId xmlns:a16="http://schemas.microsoft.com/office/drawing/2014/main" id="{FBEEAA6D-5133-4D1B-AB04-8BB60968A0FB}"/>
              </a:ext>
            </a:extLst>
          </p:cNvPr>
          <p:cNvSpPr txBox="1">
            <a:spLocks noGrp="1"/>
          </p:cNvSpPr>
          <p:nvPr/>
        </p:nvSpPr>
        <p:spPr bwMode="gray">
          <a:xfrm>
            <a:off x="514350" y="6127750"/>
            <a:ext cx="116522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abc20102b_pic">
            <a:extLst>
              <a:ext uri="{FF2B5EF4-FFF2-40B4-BE49-F238E27FC236}">
                <a16:creationId xmlns:a16="http://schemas.microsoft.com/office/drawing/2014/main" id="{EA035622-9EF7-4E85-9FAC-434C512E7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8100" y="282575"/>
            <a:ext cx="4802188" cy="618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1" name="Text Box 3">
            <a:extLst>
              <a:ext uri="{FF2B5EF4-FFF2-40B4-BE49-F238E27FC236}">
                <a16:creationId xmlns:a16="http://schemas.microsoft.com/office/drawing/2014/main" id="{5919B2AE-DD45-4FE6-850D-6B024620D8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325" y="2208213"/>
            <a:ext cx="733425" cy="279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3600">
                <a:solidFill>
                  <a:schemeClr val="hlink"/>
                </a:solidFill>
                <a:latin typeface="Arial" panose="020B0604020202020204" pitchFamily="34" charset="0"/>
              </a:rPr>
              <a:t>月相与大小潮</a:t>
            </a:r>
          </a:p>
        </p:txBody>
      </p:sp>
      <p:sp>
        <p:nvSpPr>
          <p:cNvPr id="27652" name="日期占位符 3">
            <a:extLst>
              <a:ext uri="{FF2B5EF4-FFF2-40B4-BE49-F238E27FC236}">
                <a16:creationId xmlns:a16="http://schemas.microsoft.com/office/drawing/2014/main" id="{512B44CD-F6E7-44A0-AD0E-4FEDA9E1AAA3}"/>
              </a:ext>
            </a:extLst>
          </p:cNvPr>
          <p:cNvSpPr txBox="1">
            <a:spLocks noGrp="1"/>
          </p:cNvSpPr>
          <p:nvPr/>
        </p:nvSpPr>
        <p:spPr bwMode="gray">
          <a:xfrm>
            <a:off x="407988" y="6143625"/>
            <a:ext cx="12223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3">
            <a:extLst>
              <a:ext uri="{FF2B5EF4-FFF2-40B4-BE49-F238E27FC236}">
                <a16:creationId xmlns:a16="http://schemas.microsoft.com/office/drawing/2014/main" id="{5A3B1EC9-B644-4CCE-86E5-A7B7D53EB54B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普通天文学</a:t>
            </a:r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B653AF2F-D87F-4B5B-873B-0CDC5ADBE2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D364C359-B537-4BA6-BD11-B286362F5014}" type="slidenum">
              <a:rPr lang="en-US" altLang="zh-CN" sz="1200" b="0">
                <a:effectLst>
                  <a:outerShdw blurRad="38100" dist="38100" dir="2700000" algn="tl">
                    <a:srgbClr val="C0C0C0"/>
                  </a:outerShdw>
                </a:effectLst>
                <a:ea typeface="Gulim" panose="020B0600000101010101" pitchFamily="34" charset="-127"/>
              </a:rPr>
              <a:pPr eaLnBrk="1" hangingPunct="1"/>
              <a:t>26</a:t>
            </a:fld>
            <a:endParaRPr lang="en-US" altLang="zh-CN" sz="1200" b="0">
              <a:effectLst>
                <a:outerShdw blurRad="38100" dist="38100" dir="2700000" algn="tl">
                  <a:srgbClr val="C0C0C0"/>
                </a:outerShdw>
              </a:effectLst>
              <a:ea typeface="Gulim" panose="020B0600000101010101" pitchFamily="34" charset="-127"/>
            </a:endParaRPr>
          </a:p>
        </p:txBody>
      </p:sp>
      <p:sp>
        <p:nvSpPr>
          <p:cNvPr id="586754" name="Rectangle 2">
            <a:extLst>
              <a:ext uri="{FF2B5EF4-FFF2-40B4-BE49-F238E27FC236}">
                <a16:creationId xmlns:a16="http://schemas.microsoft.com/office/drawing/2014/main" id="{0FE93BA0-681A-4342-B755-22BBA5E5529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66725" y="731838"/>
            <a:ext cx="8280400" cy="5184775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sz="3200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月食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 当月球运行到地球背着太阳的阴影区域（天文学上称本影）内时，月球被地球的阴影所遮掩，人们会在地球上看到月球被地球遮挡的景象，这便是月食。月食分月全食和月偏食两种，月全食时月球全部落入地球的阴影中，处在地球背着太阳那一面的人便可以都看到月全食；月偏食时，月球只是一部分进入地球的阴影中，并且始终没能全部进入，地球的阴影只是挡住了月球的一部分。由于月食时地球在月球和太阳之间，所以月食必定发生在农历每月的十五或十六日；当然，这也并不是说每逢十五或十六就一定会发生月食。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      一年内最多发生</a:t>
            </a:r>
            <a:r>
              <a:rPr lang="en-US" altLang="zh-CN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7</a:t>
            </a: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次日食和月食，即</a:t>
            </a:r>
            <a:r>
              <a:rPr lang="en-US" altLang="zh-CN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5</a:t>
            </a: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次日食和</a:t>
            </a:r>
            <a:r>
              <a:rPr lang="en-US" altLang="zh-CN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次月食，或</a:t>
            </a:r>
            <a:r>
              <a:rPr lang="en-US" altLang="zh-CN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4</a:t>
            </a: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次日食和</a:t>
            </a:r>
            <a:r>
              <a:rPr lang="en-US" altLang="zh-CN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3</a:t>
            </a: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次月食。</a:t>
            </a:r>
            <a:b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</a:br>
            <a:endParaRPr lang="zh-CN" altLang="en-US">
              <a:solidFill>
                <a:srgbClr val="002060"/>
              </a:solidFill>
              <a:latin typeface="楷体_GB2312" pitchFamily="49" charset="-122"/>
              <a:ea typeface="楷体_GB2312" pitchFamily="49" charset="-122"/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>
                <a:solidFill>
                  <a:srgbClr val="002060"/>
                </a:solidFill>
                <a:latin typeface="楷体_GB2312" pitchFamily="49" charset="-122"/>
                <a:ea typeface="楷体_GB2312" pitchFamily="49" charset="-122"/>
              </a:rPr>
              <a:t>   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 sz="2400">
              <a:solidFill>
                <a:schemeClr val="accent2"/>
              </a:solidFill>
              <a:latin typeface="楷体_GB2312" pitchFamily="49" charset="-122"/>
              <a:ea typeface="楷体_GB2312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67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67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3">
            <a:extLst>
              <a:ext uri="{FF2B5EF4-FFF2-40B4-BE49-F238E27FC236}">
                <a16:creationId xmlns:a16="http://schemas.microsoft.com/office/drawing/2014/main" id="{6A21AE50-B22B-4319-9D42-7480823050EA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普通天文学</a:t>
            </a:r>
          </a:p>
        </p:txBody>
      </p:sp>
      <p:sp>
        <p:nvSpPr>
          <p:cNvPr id="8" name="灯片编号占位符 5">
            <a:extLst>
              <a:ext uri="{FF2B5EF4-FFF2-40B4-BE49-F238E27FC236}">
                <a16:creationId xmlns:a16="http://schemas.microsoft.com/office/drawing/2014/main" id="{3C2747E2-9BF8-404F-86EF-FFB92391FE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fld id="{B05FD2F1-2A4B-458A-BAFB-7B85A9269588}" type="slidenum">
              <a:rPr lang="en-US" altLang="zh-CN" sz="1200" b="0">
                <a:effectLst>
                  <a:outerShdw blurRad="38100" dist="38100" dir="2700000" algn="tl">
                    <a:srgbClr val="C0C0C0"/>
                  </a:outerShdw>
                </a:effectLst>
                <a:ea typeface="Gulim" panose="020B0600000101010101" pitchFamily="34" charset="-127"/>
              </a:rPr>
              <a:pPr eaLnBrk="1" hangingPunct="1"/>
              <a:t>27</a:t>
            </a:fld>
            <a:endParaRPr lang="en-US" altLang="zh-CN" sz="1200" b="0">
              <a:effectLst>
                <a:outerShdw blurRad="38100" dist="38100" dir="2700000" algn="tl">
                  <a:srgbClr val="C0C0C0"/>
                </a:outerShdw>
              </a:effectLst>
              <a:ea typeface="Gulim" panose="020B0600000101010101" pitchFamily="34" charset="-127"/>
            </a:endParaRPr>
          </a:p>
        </p:txBody>
      </p:sp>
      <p:sp>
        <p:nvSpPr>
          <p:cNvPr id="29700" name="Rectangle 2">
            <a:extLst>
              <a:ext uri="{FF2B5EF4-FFF2-40B4-BE49-F238E27FC236}">
                <a16:creationId xmlns:a16="http://schemas.microsoft.com/office/drawing/2014/main" id="{AD53CD76-CA77-4707-9504-4E9FDC5ACC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zh-CN" altLang="zh-CN">
              <a:ea typeface="宋体" panose="02010600030101010101" pitchFamily="2" charset="-122"/>
            </a:endParaRPr>
          </a:p>
        </p:txBody>
      </p:sp>
      <p:pic>
        <p:nvPicPr>
          <p:cNvPr id="29701" name="Picture 3" descr="月食过程1">
            <a:extLst>
              <a:ext uri="{FF2B5EF4-FFF2-40B4-BE49-F238E27FC236}">
                <a16:creationId xmlns:a16="http://schemas.microsoft.com/office/drawing/2014/main" id="{6B0D8CFC-8487-4190-9D00-8C8F12E8A4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938" y="344488"/>
            <a:ext cx="8786812" cy="576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702" name="Rectangle 4">
            <a:extLst>
              <a:ext uri="{FF2B5EF4-FFF2-40B4-BE49-F238E27FC236}">
                <a16:creationId xmlns:a16="http://schemas.microsoft.com/office/drawing/2014/main" id="{341F52F2-C84D-4FF3-94EB-24D64941C8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908050"/>
            <a:ext cx="8229600" cy="1143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>
                <a:solidFill>
                  <a:schemeClr val="bg1"/>
                </a:solidFill>
                <a:ea typeface="宋体" panose="02010600030101010101" pitchFamily="2" charset="-122"/>
              </a:rPr>
              <a:t>月食过程</a:t>
            </a:r>
          </a:p>
        </p:txBody>
      </p:sp>
      <p:sp>
        <p:nvSpPr>
          <p:cNvPr id="29703" name="Rectangle 5">
            <a:extLst>
              <a:ext uri="{FF2B5EF4-FFF2-40B4-BE49-F238E27FC236}">
                <a16:creationId xmlns:a16="http://schemas.microsoft.com/office/drawing/2014/main" id="{ADBFDBA5-1B46-4593-AAEE-62047F3D09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9250" y="5084763"/>
            <a:ext cx="58689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5</a:t>
            </a:r>
            <a:r>
              <a:rPr lang="zh-CN" altLang="en-US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个阶段：初亏、食既、食甚、生光、复圆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内容占位符 2">
            <a:extLst>
              <a:ext uri="{FF2B5EF4-FFF2-40B4-BE49-F238E27FC236}">
                <a16:creationId xmlns:a16="http://schemas.microsoft.com/office/drawing/2014/main" id="{24DEED1B-63AD-48A3-B4AA-5FB37BB3D4A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2771775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>
                <a:solidFill>
                  <a:srgbClr val="002060"/>
                </a:solidFill>
                <a:ea typeface="宋体" panose="02010600030101010101" pitchFamily="2" charset="-122"/>
              </a:rPr>
              <a:t>1.</a:t>
            </a:r>
            <a:r>
              <a:rPr lang="zh-CN" altLang="en-US">
                <a:solidFill>
                  <a:srgbClr val="002060"/>
                </a:solidFill>
                <a:ea typeface="宋体" panose="02010600030101010101" pitchFamily="2" charset="-122"/>
              </a:rPr>
              <a:t>为什么不是每月农历十五都发生月食？</a:t>
            </a:r>
            <a:endParaRPr lang="en-US" altLang="zh-CN">
              <a:solidFill>
                <a:srgbClr val="002060"/>
              </a:solidFill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zh-CN">
                <a:solidFill>
                  <a:srgbClr val="002060"/>
                </a:solidFill>
                <a:ea typeface="宋体" panose="02010600030101010101" pitchFamily="2" charset="-122"/>
              </a:rPr>
              <a:t>2.</a:t>
            </a:r>
            <a:r>
              <a:rPr lang="zh-CN" altLang="en-US">
                <a:solidFill>
                  <a:srgbClr val="002060"/>
                </a:solidFill>
                <a:ea typeface="宋体" panose="02010600030101010101" pitchFamily="2" charset="-122"/>
              </a:rPr>
              <a:t>想像月球上的居民在新月的时候看到地球是什么相？在满月的时候呢？</a:t>
            </a:r>
            <a:endParaRPr lang="en-US" altLang="zh-CN">
              <a:solidFill>
                <a:srgbClr val="002060"/>
              </a:solidFill>
              <a:ea typeface="宋体" panose="02010600030101010101" pitchFamily="2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zh-CN">
                <a:solidFill>
                  <a:srgbClr val="002060"/>
                </a:solidFill>
                <a:ea typeface="宋体" panose="02010600030101010101" pitchFamily="2" charset="-122"/>
              </a:rPr>
              <a:t>3.</a:t>
            </a:r>
            <a:r>
              <a:rPr lang="zh-CN" altLang="en-US">
                <a:solidFill>
                  <a:srgbClr val="002060"/>
                </a:solidFill>
                <a:ea typeface="宋体" panose="02010600030101010101" pitchFamily="2" charset="-122"/>
              </a:rPr>
              <a:t>假若昨天月出是在晚上</a:t>
            </a:r>
            <a:r>
              <a:rPr lang="en-US" altLang="zh-CN">
                <a:solidFill>
                  <a:srgbClr val="002060"/>
                </a:solidFill>
                <a:ea typeface="宋体" panose="02010600030101010101" pitchFamily="2" charset="-122"/>
              </a:rPr>
              <a:t>8</a:t>
            </a:r>
            <a:r>
              <a:rPr lang="zh-CN" altLang="en-US">
                <a:solidFill>
                  <a:srgbClr val="002060"/>
                </a:solidFill>
                <a:ea typeface="宋体" panose="02010600030101010101" pitchFamily="2" charset="-122"/>
              </a:rPr>
              <a:t>点</a:t>
            </a:r>
            <a:r>
              <a:rPr lang="en-US" altLang="zh-CN">
                <a:solidFill>
                  <a:srgbClr val="002060"/>
                </a:solidFill>
                <a:ea typeface="宋体" panose="02010600030101010101" pitchFamily="2" charset="-122"/>
              </a:rPr>
              <a:t>45</a:t>
            </a:r>
            <a:r>
              <a:rPr lang="zh-CN" altLang="en-US">
                <a:solidFill>
                  <a:srgbClr val="002060"/>
                </a:solidFill>
                <a:ea typeface="宋体" panose="02010600030101010101" pitchFamily="2" charset="-122"/>
              </a:rPr>
              <a:t>分，那么今天月出约在何时？</a:t>
            </a:r>
          </a:p>
        </p:txBody>
      </p:sp>
      <p:sp>
        <p:nvSpPr>
          <p:cNvPr id="30723" name="文本框 1">
            <a:extLst>
              <a:ext uri="{FF2B5EF4-FFF2-40B4-BE49-F238E27FC236}">
                <a16:creationId xmlns:a16="http://schemas.microsoft.com/office/drawing/2014/main" id="{9FC0CC04-F155-4D37-90FC-292B06590C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038" y="628650"/>
            <a:ext cx="995362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320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  <a:sym typeface="Arial" panose="020B0604020202020204" pitchFamily="34" charset="0"/>
              </a:rPr>
              <a:t>练习</a:t>
            </a:r>
            <a:endParaRPr lang="zh-CN" altLang="en-US">
              <a:latin typeface="楷体_GB2312" pitchFamily="49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3">
            <a:extLst>
              <a:ext uri="{FF2B5EF4-FFF2-40B4-BE49-F238E27FC236}">
                <a16:creationId xmlns:a16="http://schemas.microsoft.com/office/drawing/2014/main" id="{3ED5AACA-0A12-407D-84C8-1C5BCF14A15B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   天文学入门 </a:t>
            </a:r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6DC1C40C-EFC7-41BB-BEAC-C96E22D32F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11188" y="371475"/>
            <a:ext cx="8208962" cy="57023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36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§6.1 </a:t>
            </a:r>
            <a:r>
              <a:rPr lang="zh-CN" altLang="en-US" sz="36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太阳系概况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zh-CN" altLang="en-US" sz="3600" b="0">
              <a:latin typeface="楷体_GB2312" pitchFamily="49" charset="-122"/>
              <a:ea typeface="楷体_GB2312" pitchFamily="49" charset="-122"/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1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、太阳：</a:t>
            </a:r>
            <a:r>
              <a:rPr lang="zh-CN" altLang="en-US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太阳系中心天体，是太阳系光和能量的来源，其质量占总质量的 </a:t>
            </a:r>
            <a:r>
              <a:rPr lang="en-US" altLang="zh-CN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99.865 %</a:t>
            </a:r>
            <a:r>
              <a:rPr lang="zh-CN" altLang="en-US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。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2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、行星和卫星： </a:t>
            </a:r>
            <a:r>
              <a:rPr lang="zh-CN" altLang="en-US" baseline="300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太阳系的主要成员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ea typeface="宋体" panose="02010600030101010101" pitchFamily="2" charset="-122"/>
              </a:rPr>
              <a:t>          </a:t>
            </a:r>
            <a:r>
              <a:rPr lang="zh-CN" altLang="en-US" sz="2400">
                <a:solidFill>
                  <a:schemeClr val="hlink"/>
                </a:solidFill>
                <a:ea typeface="宋体" panose="02010600030101010101" pitchFamily="2" charset="-122"/>
              </a:rPr>
              <a:t>水   金   地   火    木    土     天    海 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ea typeface="宋体" panose="02010600030101010101" pitchFamily="2" charset="-122"/>
              </a:rPr>
              <a:t>卫星：            </a:t>
            </a:r>
            <a:r>
              <a:rPr lang="en-US" altLang="zh-CN" sz="2400">
                <a:solidFill>
                  <a:schemeClr val="hlink"/>
                </a:solidFill>
                <a:ea typeface="宋体" panose="02010600030101010101" pitchFamily="2" charset="-122"/>
              </a:rPr>
              <a:t>1    2    61   31   21   11   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ea typeface="宋体" panose="02010600030101010101" pitchFamily="2" charset="-122"/>
              </a:rPr>
              <a:t>环带：                       </a:t>
            </a:r>
            <a:r>
              <a:rPr lang="zh-CN" altLang="en-US" sz="2400">
                <a:solidFill>
                  <a:schemeClr val="hlink"/>
                </a:solidFill>
                <a:ea typeface="宋体" panose="02010600030101010101" pitchFamily="2" charset="-122"/>
              </a:rPr>
              <a:t>有    有    有    有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3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、小天体：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          </a:t>
            </a:r>
            <a:r>
              <a:rPr lang="zh-CN" altLang="en-US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小行星、彗星、流星、陨星。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5" descr="earthafrl">
            <a:extLst>
              <a:ext uri="{FF2B5EF4-FFF2-40B4-BE49-F238E27FC236}">
                <a16:creationId xmlns:a16="http://schemas.microsoft.com/office/drawing/2014/main" id="{54ABCA9F-241F-4FBA-BA41-3889D86A6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4463" y="1870075"/>
            <a:ext cx="4300537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Rectangle 6">
            <a:extLst>
              <a:ext uri="{FF2B5EF4-FFF2-40B4-BE49-F238E27FC236}">
                <a16:creationId xmlns:a16="http://schemas.microsoft.com/office/drawing/2014/main" id="{BAC81D17-5C89-4F83-A72F-941FF149BC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675" y="1171575"/>
            <a:ext cx="73279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2800">
                <a:solidFill>
                  <a:schemeClr val="hlink"/>
                </a:solidFill>
                <a:latin typeface="楷体_GB2312" pitchFamily="49" charset="-122"/>
              </a:rPr>
              <a:t>一、地球是太阳系中唯一适宜生命繁衍的星球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E82242-077A-499B-BD9A-E8E35B4FC2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47675"/>
            <a:ext cx="4441825" cy="712788"/>
          </a:xfrm>
          <a:prstGeom prst="rect">
            <a:avLst/>
          </a:prstGeom>
          <a:noFill/>
          <a:ln>
            <a:miter lim="800000"/>
          </a:ln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altLang="zh-CN" sz="3600" kern="0" dirty="0">
                <a:solidFill>
                  <a:srgbClr val="002060"/>
                </a:solidFill>
                <a:latin typeface="楷体_GB2312" pitchFamily="49" charset="-122"/>
                <a:cs typeface="+mj-cs"/>
              </a:rPr>
              <a:t>§6.2</a:t>
            </a:r>
            <a:r>
              <a:rPr lang="en-US" altLang="zh-CN" sz="3600" b="0" kern="0" dirty="0">
                <a:solidFill>
                  <a:srgbClr val="002060"/>
                </a:solidFill>
                <a:latin typeface="楷体_GB2312" pitchFamily="49" charset="-122"/>
                <a:cs typeface="+mj-cs"/>
              </a:rPr>
              <a:t> </a:t>
            </a:r>
            <a:r>
              <a:rPr lang="zh-CN" altLang="en-US" sz="3600" kern="0" dirty="0">
                <a:solidFill>
                  <a:srgbClr val="002060"/>
                </a:solidFill>
                <a:latin typeface="楷体_GB2312" pitchFamily="49" charset="-122"/>
                <a:cs typeface="+mj-cs"/>
              </a:rPr>
              <a:t>地球</a:t>
            </a:r>
          </a:p>
        </p:txBody>
      </p:sp>
      <p:sp>
        <p:nvSpPr>
          <p:cNvPr id="6149" name="日期占位符 3">
            <a:extLst>
              <a:ext uri="{FF2B5EF4-FFF2-40B4-BE49-F238E27FC236}">
                <a16:creationId xmlns:a16="http://schemas.microsoft.com/office/drawing/2014/main" id="{7D884DC4-B78E-4447-AD4E-DBFA5E96DB42}"/>
              </a:ext>
            </a:extLst>
          </p:cNvPr>
          <p:cNvSpPr txBox="1">
            <a:spLocks noGrp="1"/>
          </p:cNvSpPr>
          <p:nvPr/>
        </p:nvSpPr>
        <p:spPr bwMode="gray">
          <a:xfrm>
            <a:off x="407988" y="6210300"/>
            <a:ext cx="12731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>
            <a:extLst>
              <a:ext uri="{FF2B5EF4-FFF2-40B4-BE49-F238E27FC236}">
                <a16:creationId xmlns:a16="http://schemas.microsoft.com/office/drawing/2014/main" id="{D8A9D41E-3DC5-4930-9B05-104C6615545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58775" y="1239838"/>
            <a:ext cx="7934325" cy="4659312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1.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优越的行星位置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 距离太阳</a:t>
            </a:r>
            <a:r>
              <a:rPr lang="en-US" altLang="zh-CN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1.5</a:t>
            </a:r>
            <a:r>
              <a:rPr lang="zh-CN" altLang="en-US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亿公里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 金星，年平均气温</a:t>
            </a:r>
            <a:r>
              <a:rPr lang="en-US" altLang="zh-CN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480°C</a:t>
            </a:r>
            <a:r>
              <a:rPr lang="zh-CN" altLang="en-US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，火星</a:t>
            </a:r>
            <a:r>
              <a:rPr lang="en-US" altLang="zh-CN" sz="24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-60°C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2.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自身质量合适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 大小适当的引力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3.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化学组成合适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 </a:t>
            </a: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70%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是水，</a:t>
            </a: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30%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是陆地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4.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大气成份合适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  </a:t>
            </a: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76%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是氮，</a:t>
            </a: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23%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是氧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5.</a:t>
            </a:r>
            <a:r>
              <a:rPr lang="zh-CN" altLang="en-US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恰倒好处的自转和公转</a:t>
            </a:r>
          </a:p>
        </p:txBody>
      </p:sp>
      <p:sp>
        <p:nvSpPr>
          <p:cNvPr id="7171" name="日期占位符 3">
            <a:extLst>
              <a:ext uri="{FF2B5EF4-FFF2-40B4-BE49-F238E27FC236}">
                <a16:creationId xmlns:a16="http://schemas.microsoft.com/office/drawing/2014/main" id="{C56B06FF-B2AA-4C41-A1F8-B82F21E7D9D1}"/>
              </a:ext>
            </a:extLst>
          </p:cNvPr>
          <p:cNvSpPr txBox="1">
            <a:spLocks noGrp="1"/>
          </p:cNvSpPr>
          <p:nvPr/>
        </p:nvSpPr>
        <p:spPr bwMode="gray">
          <a:xfrm>
            <a:off x="514350" y="6169025"/>
            <a:ext cx="119221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75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75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75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75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75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75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75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75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75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75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75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75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75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75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75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75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375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75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75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75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1">
            <a:extLst>
              <a:ext uri="{FF2B5EF4-FFF2-40B4-BE49-F238E27FC236}">
                <a16:creationId xmlns:a16="http://schemas.microsoft.com/office/drawing/2014/main" id="{67FB7F0B-4F9E-4E12-A480-97080DA19C0D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xfrm>
            <a:off x="136525" y="6357938"/>
            <a:ext cx="1676400" cy="304800"/>
          </a:xfrm>
        </p:spPr>
        <p:txBody>
          <a:bodyPr/>
          <a:lstStyle/>
          <a:p>
            <a:pPr>
              <a:defRPr/>
            </a:pPr>
            <a:r>
              <a:rPr lang="zh-CN" altLang="en-US"/>
              <a:t>   天文学 </a:t>
            </a:r>
          </a:p>
        </p:txBody>
      </p:sp>
      <p:pic>
        <p:nvPicPr>
          <p:cNvPr id="8195" name="Picture 2">
            <a:extLst>
              <a:ext uri="{FF2B5EF4-FFF2-40B4-BE49-F238E27FC236}">
                <a16:creationId xmlns:a16="http://schemas.microsoft.com/office/drawing/2014/main" id="{C0B56B01-0F5C-487D-B0D1-2B3C4A0597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188" y="1095375"/>
            <a:ext cx="7816850" cy="507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文本框 2">
            <a:extLst>
              <a:ext uri="{FF2B5EF4-FFF2-40B4-BE49-F238E27FC236}">
                <a16:creationId xmlns:a16="http://schemas.microsoft.com/office/drawing/2014/main" id="{FC10347F-66CC-4667-A339-B1E38C55AE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538" y="2767013"/>
            <a:ext cx="3460750" cy="1189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>
                <a:latin typeface="楷体_GB2312" pitchFamily="49" charset="-122"/>
              </a:rPr>
              <a:t>岁差：地球自转轴因重力在空间长期的运动。</a:t>
            </a:r>
          </a:p>
          <a:p>
            <a:pPr eaLnBrk="1" hangingPunct="1"/>
            <a:endParaRPr lang="zh-CN" altLang="en-US">
              <a:latin typeface="楷体_GB2312" pitchFamily="49" charset="-122"/>
            </a:endParaRPr>
          </a:p>
        </p:txBody>
      </p:sp>
      <p:pic>
        <p:nvPicPr>
          <p:cNvPr id="9219" name="图片 3">
            <a:extLst>
              <a:ext uri="{FF2B5EF4-FFF2-40B4-BE49-F238E27FC236}">
                <a16:creationId xmlns:a16="http://schemas.microsoft.com/office/drawing/2014/main" id="{80188C4F-CED8-4994-A0A4-B36118448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3088" y="1479550"/>
            <a:ext cx="3424237" cy="391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日期占位符 1">
            <a:extLst>
              <a:ext uri="{FF2B5EF4-FFF2-40B4-BE49-F238E27FC236}">
                <a16:creationId xmlns:a16="http://schemas.microsoft.com/office/drawing/2014/main" id="{496E77D6-D651-471B-A601-B963960578EF}"/>
              </a:ext>
            </a:extLst>
          </p:cNvPr>
          <p:cNvSpPr txBox="1">
            <a:spLocks noGrp="1"/>
          </p:cNvSpPr>
          <p:nvPr/>
        </p:nvSpPr>
        <p:spPr bwMode="gray">
          <a:xfrm>
            <a:off x="292100" y="6283325"/>
            <a:ext cx="1676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   天文学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4CAAB866-0B5A-4BB5-AE8D-6A925B1B7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5475" y="1033463"/>
            <a:ext cx="5083175" cy="5106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Rectangle 3">
            <a:extLst>
              <a:ext uri="{FF2B5EF4-FFF2-40B4-BE49-F238E27FC236}">
                <a16:creationId xmlns:a16="http://schemas.microsoft.com/office/drawing/2014/main" id="{D615EBC0-9FCF-453F-8CB0-297CC4761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988" y="220663"/>
            <a:ext cx="3652837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/>
            <a:r>
              <a:rPr lang="zh-CN" altLang="en-US" sz="3200">
                <a:solidFill>
                  <a:schemeClr val="hlink"/>
                </a:solidFill>
                <a:latin typeface="楷体_GB2312" pitchFamily="49" charset="-122"/>
              </a:rPr>
              <a:t>二、 地球内部结构</a:t>
            </a:r>
          </a:p>
        </p:txBody>
      </p:sp>
      <p:sp>
        <p:nvSpPr>
          <p:cNvPr id="10244" name="日期占位符 3">
            <a:extLst>
              <a:ext uri="{FF2B5EF4-FFF2-40B4-BE49-F238E27FC236}">
                <a16:creationId xmlns:a16="http://schemas.microsoft.com/office/drawing/2014/main" id="{45F38022-F9E8-4543-8212-586ABA316D05}"/>
              </a:ext>
            </a:extLst>
          </p:cNvPr>
          <p:cNvSpPr txBox="1">
            <a:spLocks noGrp="1"/>
          </p:cNvSpPr>
          <p:nvPr/>
        </p:nvSpPr>
        <p:spPr bwMode="gray">
          <a:xfrm>
            <a:off x="392113" y="6143625"/>
            <a:ext cx="1239837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400" b="1">
                <a:solidFill>
                  <a:schemeClr val="tx1"/>
                </a:solidFill>
                <a:latin typeface="Verdana" panose="020B0604030504040204" pitchFamily="34" charset="0"/>
                <a:ea typeface="楷体_GB2312" pitchFamily="49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400"/>
              <a:t>普通天文学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标题 1">
            <a:extLst>
              <a:ext uri="{FF2B5EF4-FFF2-40B4-BE49-F238E27FC236}">
                <a16:creationId xmlns:a16="http://schemas.microsoft.com/office/drawing/2014/main" id="{7E796277-2E66-4608-8B89-0C9B6273D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8025" y="274638"/>
            <a:ext cx="2624138" cy="550862"/>
          </a:xfrm>
          <a:ln cap="flat">
            <a:solidFill>
              <a:schemeClr val="accent3"/>
            </a:solidFill>
            <a:miter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zh-CN" altLang="en-US">
                <a:ea typeface="宋体" pitchFamily="2" charset="-122"/>
              </a:rPr>
              <a:t>尼罗河的</a:t>
            </a:r>
            <a:r>
              <a:rPr lang="zh-CN" altLang="en-US">
                <a:ea typeface="宋体" pitchFamily="2" charset="-122"/>
                <a:sym typeface="Arial" pitchFamily="34" charset="0"/>
              </a:rPr>
              <a:t>夜景</a:t>
            </a:r>
          </a:p>
        </p:txBody>
      </p:sp>
      <p:pic>
        <p:nvPicPr>
          <p:cNvPr id="11267" name="内容占位符 3">
            <a:extLst>
              <a:ext uri="{FF2B5EF4-FFF2-40B4-BE49-F238E27FC236}">
                <a16:creationId xmlns:a16="http://schemas.microsoft.com/office/drawing/2014/main" id="{D06FC8A2-A3A9-479B-912B-E02B44BFCFA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84225" y="1035050"/>
            <a:ext cx="7440613" cy="495300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3 Planets">
  <a:themeElements>
    <a:clrScheme name="3 Planets 1">
      <a:dk1>
        <a:srgbClr val="000000"/>
      </a:dk1>
      <a:lt1>
        <a:srgbClr val="FFFFFF"/>
      </a:lt1>
      <a:dk2>
        <a:srgbClr val="39AB39"/>
      </a:dk2>
      <a:lt2>
        <a:srgbClr val="B2B2B2"/>
      </a:lt2>
      <a:accent1>
        <a:srgbClr val="9AC8FA"/>
      </a:accent1>
      <a:accent2>
        <a:srgbClr val="4D8DFF"/>
      </a:accent2>
      <a:accent3>
        <a:srgbClr val="FFFFFF"/>
      </a:accent3>
      <a:accent4>
        <a:srgbClr val="000000"/>
      </a:accent4>
      <a:accent5>
        <a:srgbClr val="CAE0FC"/>
      </a:accent5>
      <a:accent6>
        <a:srgbClr val="457FE7"/>
      </a:accent6>
      <a:hlink>
        <a:srgbClr val="0D0D79"/>
      </a:hlink>
      <a:folHlink>
        <a:srgbClr val="5353FF"/>
      </a:folHlink>
    </a:clrScheme>
    <a:fontScheme name="3 Planets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ctr" anchorCtr="0" compatLnSpc="1">
        <a:spAutoFit/>
      </a:bodyPr>
      <a:lstStyle>
        <a:defPPr marL="0" marR="0" indent="0" algn="l" defTabSz="914400" rtl="0" eaLnBrk="1" fontAlgn="base" latinLnBrk="0" hangingPunct="1"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楷体_GB2312" pitchFamily="49" charset="-122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ctr" anchorCtr="0" compatLnSpc="1">
        <a:spAutoFit/>
      </a:bodyPr>
      <a:lstStyle>
        <a:defPPr marL="0" marR="0" indent="0" algn="l" defTabSz="914400" rtl="0" eaLnBrk="1" fontAlgn="base" latinLnBrk="0" hangingPunct="1"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楷体_GB2312" pitchFamily="49" charset="-122"/>
            <a:ea typeface="楷体_GB2312" pitchFamily="49" charset="-122"/>
          </a:defRPr>
        </a:defPPr>
      </a:lstStyle>
    </a:lnDef>
  </a:objectDefaults>
  <a:extraClrSchemeLst>
    <a:extraClrScheme>
      <a:clrScheme name="3 Planets 1">
        <a:dk1>
          <a:srgbClr val="000000"/>
        </a:dk1>
        <a:lt1>
          <a:srgbClr val="FFFFFF"/>
        </a:lt1>
        <a:dk2>
          <a:srgbClr val="39AB39"/>
        </a:dk2>
        <a:lt2>
          <a:srgbClr val="B2B2B2"/>
        </a:lt2>
        <a:accent1>
          <a:srgbClr val="9AC8FA"/>
        </a:accent1>
        <a:accent2>
          <a:srgbClr val="4D8DFF"/>
        </a:accent2>
        <a:accent3>
          <a:srgbClr val="FFFFFF"/>
        </a:accent3>
        <a:accent4>
          <a:srgbClr val="000000"/>
        </a:accent4>
        <a:accent5>
          <a:srgbClr val="CAE0FC"/>
        </a:accent5>
        <a:accent6>
          <a:srgbClr val="457FE7"/>
        </a:accent6>
        <a:hlink>
          <a:srgbClr val="0D0D79"/>
        </a:hlink>
        <a:folHlink>
          <a:srgbClr val="535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 Planets 2">
        <a:dk1>
          <a:srgbClr val="000000"/>
        </a:dk1>
        <a:lt1>
          <a:srgbClr val="FFFFFF"/>
        </a:lt1>
        <a:dk2>
          <a:srgbClr val="39AB39"/>
        </a:dk2>
        <a:lt2>
          <a:srgbClr val="B2B2B2"/>
        </a:lt2>
        <a:accent1>
          <a:srgbClr val="F3E861"/>
        </a:accent1>
        <a:accent2>
          <a:srgbClr val="C7CC02"/>
        </a:accent2>
        <a:accent3>
          <a:srgbClr val="FFFFFF"/>
        </a:accent3>
        <a:accent4>
          <a:srgbClr val="000000"/>
        </a:accent4>
        <a:accent5>
          <a:srgbClr val="F8F2B7"/>
        </a:accent5>
        <a:accent6>
          <a:srgbClr val="B4B902"/>
        </a:accent6>
        <a:hlink>
          <a:srgbClr val="231E18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 Planets 3">
        <a:dk1>
          <a:srgbClr val="000000"/>
        </a:dk1>
        <a:lt1>
          <a:srgbClr val="FFFFFF"/>
        </a:lt1>
        <a:dk2>
          <a:srgbClr val="39AB39"/>
        </a:dk2>
        <a:lt2>
          <a:srgbClr val="B2B2B2"/>
        </a:lt2>
        <a:accent1>
          <a:srgbClr val="D0BBFB"/>
        </a:accent1>
        <a:accent2>
          <a:srgbClr val="9F76FC"/>
        </a:accent2>
        <a:accent3>
          <a:srgbClr val="FFFFFF"/>
        </a:accent3>
        <a:accent4>
          <a:srgbClr val="000000"/>
        </a:accent4>
        <a:accent5>
          <a:srgbClr val="E4DAFD"/>
        </a:accent5>
        <a:accent6>
          <a:srgbClr val="906AE4"/>
        </a:accent6>
        <a:hlink>
          <a:srgbClr val="422757"/>
        </a:hlink>
        <a:folHlink>
          <a:srgbClr val="6600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967</Words>
  <Application>Microsoft Office PowerPoint</Application>
  <PresentationFormat>全屏显示(4:3)</PresentationFormat>
  <Paragraphs>134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8" baseType="lpstr">
      <vt:lpstr>Verdana</vt:lpstr>
      <vt:lpstr>楷体_GB2312</vt:lpstr>
      <vt:lpstr>Arial</vt:lpstr>
      <vt:lpstr>Wingdings</vt:lpstr>
      <vt:lpstr>Gulim</vt:lpstr>
      <vt:lpstr>宋体</vt:lpstr>
      <vt:lpstr>Times New Roman</vt:lpstr>
      <vt:lpstr>微软雅黑</vt:lpstr>
      <vt:lpstr>楷体</vt:lpstr>
      <vt:lpstr>3 Planets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尼罗河的夜景</vt:lpstr>
      <vt:lpstr>PowerPoint 演示文稿</vt:lpstr>
      <vt:lpstr>§6.3  月球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月相变化</vt:lpstr>
      <vt:lpstr>PowerPoint 演示文稿</vt:lpstr>
      <vt:lpstr>PowerPoint 演示文稿</vt:lpstr>
      <vt:lpstr>PowerPoint 演示文稿</vt:lpstr>
      <vt:lpstr>   月相变化：</vt:lpstr>
      <vt:lpstr>PowerPoint 演示文稿</vt:lpstr>
      <vt:lpstr>PowerPoint 演示文稿</vt:lpstr>
      <vt:lpstr>    月球最大引潮力为太阳引潮力的2.17倍。虽然太阳的质量比月球大，但是日地之间的距离也大，故引潮力反而小。可见，潮汐主要是由月球所产生，其它天体对地球潮汐的作用甚小。 </vt:lpstr>
      <vt:lpstr>PowerPoint 演示文稿</vt:lpstr>
      <vt:lpstr>PowerPoint 演示文稿</vt:lpstr>
      <vt:lpstr>月食过程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Mr.Hope</dc:creator>
  <cp:lastModifiedBy>张伯望</cp:lastModifiedBy>
  <cp:revision>4</cp:revision>
  <dcterms:modified xsi:type="dcterms:W3CDTF">2017-09-08T05:08:13Z</dcterms:modified>
</cp:coreProperties>
</file>